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59" r:id="rId4"/>
    <p:sldId id="260" r:id="rId5"/>
    <p:sldId id="261" r:id="rId6"/>
    <p:sldId id="283" r:id="rId7"/>
    <p:sldId id="284" r:id="rId8"/>
    <p:sldId id="285" r:id="rId9"/>
    <p:sldId id="289" r:id="rId10"/>
    <p:sldId id="262" r:id="rId11"/>
    <p:sldId id="286" r:id="rId12"/>
    <p:sldId id="287" r:id="rId13"/>
    <p:sldId id="288" r:id="rId14"/>
    <p:sldId id="263" r:id="rId15"/>
    <p:sldId id="290" r:id="rId16"/>
    <p:sldId id="291" r:id="rId17"/>
    <p:sldId id="264" r:id="rId18"/>
    <p:sldId id="292" r:id="rId19"/>
    <p:sldId id="293" r:id="rId20"/>
    <p:sldId id="294" r:id="rId21"/>
    <p:sldId id="265" r:id="rId22"/>
    <p:sldId id="298" r:id="rId23"/>
    <p:sldId id="295" r:id="rId24"/>
    <p:sldId id="296" r:id="rId25"/>
    <p:sldId id="297" r:id="rId26"/>
    <p:sldId id="266" r:id="rId27"/>
    <p:sldId id="299" r:id="rId28"/>
    <p:sldId id="300" r:id="rId29"/>
    <p:sldId id="301" r:id="rId30"/>
    <p:sldId id="302" r:id="rId31"/>
    <p:sldId id="303" r:id="rId32"/>
    <p:sldId id="304" r:id="rId33"/>
    <p:sldId id="267" r:id="rId34"/>
    <p:sldId id="309" r:id="rId35"/>
    <p:sldId id="268" r:id="rId36"/>
    <p:sldId id="306" r:id="rId37"/>
    <p:sldId id="307" r:id="rId38"/>
    <p:sldId id="308" r:id="rId39"/>
    <p:sldId id="269" r:id="rId40"/>
    <p:sldId id="311" r:id="rId41"/>
    <p:sldId id="312" r:id="rId42"/>
    <p:sldId id="310" r:id="rId43"/>
    <p:sldId id="270" r:id="rId44"/>
    <p:sldId id="271" r:id="rId45"/>
    <p:sldId id="272" r:id="rId46"/>
    <p:sldId id="273" r:id="rId47"/>
    <p:sldId id="274" r:id="rId48"/>
    <p:sldId id="275" r:id="rId49"/>
    <p:sldId id="276" r:id="rId50"/>
    <p:sldId id="277" r:id="rId51"/>
    <p:sldId id="278" r:id="rId52"/>
    <p:sldId id="279" r:id="rId53"/>
    <p:sldId id="280" r:id="rId54"/>
    <p:sldId id="281"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1554" autoAdjust="0"/>
  </p:normalViewPr>
  <p:slideViewPr>
    <p:cSldViewPr>
      <p:cViewPr varScale="1">
        <p:scale>
          <a:sx n="76" d="100"/>
          <a:sy n="76" d="100"/>
        </p:scale>
        <p:origin x="-102"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129EA3-1CF8-471E-935D-62437BAB7E5B}" type="datetimeFigureOut">
              <a:rPr lang="en-US" smtClean="0"/>
              <a:pPr/>
              <a:t>03/05/2013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4735C6-5EBD-486B-90C6-F639B61B25C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7D3A60-F90F-452A-BA59-EF234D97AC4F}" type="datetime1">
              <a:rPr lang="en-US" smtClean="0"/>
              <a:pPr/>
              <a:t>03/05/2013</a:t>
            </a:fld>
            <a:endParaRPr lang="en-US"/>
          </a:p>
        </p:txBody>
      </p:sp>
      <p:sp>
        <p:nvSpPr>
          <p:cNvPr id="5" name="Footer Placeholder 4"/>
          <p:cNvSpPr>
            <a:spLocks noGrp="1"/>
          </p:cNvSpPr>
          <p:nvPr>
            <p:ph type="ftr" sz="quarter" idx="11"/>
          </p:nvPr>
        </p:nvSpPr>
        <p:spPr/>
        <p:txBody>
          <a:bodyPr/>
          <a:lstStyle/>
          <a:p>
            <a:r>
              <a:rPr lang="en-US" smtClean="0"/>
              <a:t>Prepared by: Dipakbhai V. Parikh</a:t>
            </a:r>
            <a:endParaRPr lang="en-US"/>
          </a:p>
        </p:txBody>
      </p:sp>
      <p:sp>
        <p:nvSpPr>
          <p:cNvPr id="6" name="Slide Number Placeholder 5"/>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2FA560-B2D4-4A5C-9C2E-61E9FF419206}" type="datetime1">
              <a:rPr lang="en-US" smtClean="0"/>
              <a:pPr/>
              <a:t>03/05/2013</a:t>
            </a:fld>
            <a:endParaRPr lang="en-US"/>
          </a:p>
        </p:txBody>
      </p:sp>
      <p:sp>
        <p:nvSpPr>
          <p:cNvPr id="5" name="Footer Placeholder 4"/>
          <p:cNvSpPr>
            <a:spLocks noGrp="1"/>
          </p:cNvSpPr>
          <p:nvPr>
            <p:ph type="ftr" sz="quarter" idx="11"/>
          </p:nvPr>
        </p:nvSpPr>
        <p:spPr/>
        <p:txBody>
          <a:bodyPr/>
          <a:lstStyle/>
          <a:p>
            <a:r>
              <a:rPr lang="en-US" smtClean="0"/>
              <a:t>Prepared by: Dipakbhai V. Parikh</a:t>
            </a:r>
            <a:endParaRPr lang="en-US"/>
          </a:p>
        </p:txBody>
      </p:sp>
      <p:sp>
        <p:nvSpPr>
          <p:cNvPr id="6" name="Slide Number Placeholder 5"/>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74A9EF-E2BD-4DD9-8271-B5127B5C7864}" type="datetime1">
              <a:rPr lang="en-US" smtClean="0"/>
              <a:pPr/>
              <a:t>03/05/2013</a:t>
            </a:fld>
            <a:endParaRPr lang="en-US"/>
          </a:p>
        </p:txBody>
      </p:sp>
      <p:sp>
        <p:nvSpPr>
          <p:cNvPr id="5" name="Footer Placeholder 4"/>
          <p:cNvSpPr>
            <a:spLocks noGrp="1"/>
          </p:cNvSpPr>
          <p:nvPr>
            <p:ph type="ftr" sz="quarter" idx="11"/>
          </p:nvPr>
        </p:nvSpPr>
        <p:spPr/>
        <p:txBody>
          <a:bodyPr/>
          <a:lstStyle/>
          <a:p>
            <a:r>
              <a:rPr lang="en-US" smtClean="0"/>
              <a:t>Prepared by: Dipakbhai V. Parikh</a:t>
            </a:r>
            <a:endParaRPr lang="en-US"/>
          </a:p>
        </p:txBody>
      </p:sp>
      <p:sp>
        <p:nvSpPr>
          <p:cNvPr id="6" name="Slide Number Placeholder 5"/>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AD5A81-1E2E-4F5A-819F-C5A485C095CA}" type="datetime1">
              <a:rPr lang="en-US" smtClean="0"/>
              <a:pPr/>
              <a:t>03/05/2013</a:t>
            </a:fld>
            <a:endParaRPr lang="en-US"/>
          </a:p>
        </p:txBody>
      </p:sp>
      <p:sp>
        <p:nvSpPr>
          <p:cNvPr id="6" name="Footer Placeholder 5"/>
          <p:cNvSpPr>
            <a:spLocks noGrp="1"/>
          </p:cNvSpPr>
          <p:nvPr>
            <p:ph type="ftr" sz="quarter" idx="11"/>
          </p:nvPr>
        </p:nvSpPr>
        <p:spPr/>
        <p:txBody>
          <a:bodyPr/>
          <a:lstStyle/>
          <a:p>
            <a:r>
              <a:rPr lang="en-US" smtClean="0"/>
              <a:t>Prepared by: Dipakbhai V. Parikh</a:t>
            </a:r>
            <a:endParaRPr lang="en-US"/>
          </a:p>
        </p:txBody>
      </p:sp>
      <p:sp>
        <p:nvSpPr>
          <p:cNvPr id="7" name="Slide Number Placeholder 6"/>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1E0EB22-373B-4CB9-B189-B5389A49F5A1}" type="datetime1">
              <a:rPr lang="en-US" smtClean="0"/>
              <a:pPr/>
              <a:t>03/05/2013</a:t>
            </a:fld>
            <a:endParaRPr lang="en-US"/>
          </a:p>
        </p:txBody>
      </p:sp>
      <p:sp>
        <p:nvSpPr>
          <p:cNvPr id="8" name="Footer Placeholder 7"/>
          <p:cNvSpPr>
            <a:spLocks noGrp="1"/>
          </p:cNvSpPr>
          <p:nvPr>
            <p:ph type="ftr" sz="quarter" idx="11"/>
          </p:nvPr>
        </p:nvSpPr>
        <p:spPr/>
        <p:txBody>
          <a:bodyPr/>
          <a:lstStyle/>
          <a:p>
            <a:r>
              <a:rPr lang="en-US" smtClean="0"/>
              <a:t>Prepared by: Dipakbhai V. Parikh</a:t>
            </a:r>
            <a:endParaRPr lang="en-US"/>
          </a:p>
        </p:txBody>
      </p:sp>
      <p:sp>
        <p:nvSpPr>
          <p:cNvPr id="9" name="Slide Number Placeholder 8"/>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8D352-B79C-4A76-9A02-4501C60A5C6F}" type="datetime1">
              <a:rPr lang="en-US" smtClean="0"/>
              <a:pPr/>
              <a:t>03/05/2013</a:t>
            </a:fld>
            <a:endParaRPr lang="en-US"/>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
        <p:nvSpPr>
          <p:cNvPr id="5" name="Slide Number Placeholder 4"/>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1FC69-E25D-4F5E-8659-F7BDC6F6CB02}" type="datetime1">
              <a:rPr lang="en-US" smtClean="0"/>
              <a:pPr/>
              <a:t>03/05/2013</a:t>
            </a:fld>
            <a:endParaRPr lang="en-US"/>
          </a:p>
        </p:txBody>
      </p:sp>
      <p:sp>
        <p:nvSpPr>
          <p:cNvPr id="3" name="Footer Placeholder 2"/>
          <p:cNvSpPr>
            <a:spLocks noGrp="1"/>
          </p:cNvSpPr>
          <p:nvPr>
            <p:ph type="ftr" sz="quarter" idx="11"/>
          </p:nvPr>
        </p:nvSpPr>
        <p:spPr/>
        <p:txBody>
          <a:bodyPr/>
          <a:lstStyle/>
          <a:p>
            <a:r>
              <a:rPr lang="en-US" smtClean="0"/>
              <a:t>Prepared by: Dipakbhai V. Parikh</a:t>
            </a:r>
            <a:endParaRPr lang="en-US"/>
          </a:p>
        </p:txBody>
      </p:sp>
      <p:sp>
        <p:nvSpPr>
          <p:cNvPr id="4" name="Slide Number Placeholder 3"/>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2F3B2A-0174-4BDD-8F90-B72C04ADC2D5}" type="datetime1">
              <a:rPr lang="en-US" smtClean="0"/>
              <a:pPr/>
              <a:t>03/05/2013</a:t>
            </a:fld>
            <a:endParaRPr lang="en-US"/>
          </a:p>
        </p:txBody>
      </p:sp>
      <p:sp>
        <p:nvSpPr>
          <p:cNvPr id="6" name="Footer Placeholder 5"/>
          <p:cNvSpPr>
            <a:spLocks noGrp="1"/>
          </p:cNvSpPr>
          <p:nvPr>
            <p:ph type="ftr" sz="quarter" idx="11"/>
          </p:nvPr>
        </p:nvSpPr>
        <p:spPr/>
        <p:txBody>
          <a:bodyPr/>
          <a:lstStyle/>
          <a:p>
            <a:r>
              <a:rPr lang="en-US" smtClean="0"/>
              <a:t>Prepared by: Dipakbhai V. Parikh</a:t>
            </a:r>
            <a:endParaRPr lang="en-US"/>
          </a:p>
        </p:txBody>
      </p:sp>
      <p:sp>
        <p:nvSpPr>
          <p:cNvPr id="7" name="Slide Number Placeholder 6"/>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113D1C-46FF-4B41-9EF6-BA6E47322702}" type="datetime1">
              <a:rPr lang="en-US" smtClean="0"/>
              <a:pPr/>
              <a:t>03/05/2013</a:t>
            </a:fld>
            <a:endParaRPr lang="en-US"/>
          </a:p>
        </p:txBody>
      </p:sp>
      <p:sp>
        <p:nvSpPr>
          <p:cNvPr id="6" name="Footer Placeholder 5"/>
          <p:cNvSpPr>
            <a:spLocks noGrp="1"/>
          </p:cNvSpPr>
          <p:nvPr>
            <p:ph type="ftr" sz="quarter" idx="11"/>
          </p:nvPr>
        </p:nvSpPr>
        <p:spPr/>
        <p:txBody>
          <a:bodyPr/>
          <a:lstStyle/>
          <a:p>
            <a:r>
              <a:rPr lang="en-US" smtClean="0"/>
              <a:t>Prepared by: Dipakbhai V. Parikh</a:t>
            </a:r>
            <a:endParaRPr lang="en-US"/>
          </a:p>
        </p:txBody>
      </p:sp>
      <p:sp>
        <p:nvSpPr>
          <p:cNvPr id="7" name="Slide Number Placeholder 6"/>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238906-FFAC-4EC4-B07B-F3F7961879BE}" type="datetime1">
              <a:rPr lang="en-US" smtClean="0"/>
              <a:pPr/>
              <a:t>03/05/2013</a:t>
            </a:fld>
            <a:endParaRPr lang="en-US"/>
          </a:p>
        </p:txBody>
      </p:sp>
      <p:sp>
        <p:nvSpPr>
          <p:cNvPr id="5" name="Footer Placeholder 4"/>
          <p:cNvSpPr>
            <a:spLocks noGrp="1"/>
          </p:cNvSpPr>
          <p:nvPr>
            <p:ph type="ftr" sz="quarter" idx="11"/>
          </p:nvPr>
        </p:nvSpPr>
        <p:spPr/>
        <p:txBody>
          <a:bodyPr/>
          <a:lstStyle/>
          <a:p>
            <a:r>
              <a:rPr lang="en-US" smtClean="0"/>
              <a:t>Prepared by: Dipakbhai V. Parikh</a:t>
            </a:r>
            <a:endParaRPr lang="en-US"/>
          </a:p>
        </p:txBody>
      </p:sp>
      <p:sp>
        <p:nvSpPr>
          <p:cNvPr id="6" name="Slide Number Placeholder 5"/>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BD0783-B19B-432A-9E9F-D439B6D46CE2}" type="datetime1">
              <a:rPr lang="en-US" smtClean="0"/>
              <a:pPr/>
              <a:t>03/05/2013</a:t>
            </a:fld>
            <a:endParaRPr lang="en-US"/>
          </a:p>
        </p:txBody>
      </p:sp>
      <p:sp>
        <p:nvSpPr>
          <p:cNvPr id="5" name="Footer Placeholder 4"/>
          <p:cNvSpPr>
            <a:spLocks noGrp="1"/>
          </p:cNvSpPr>
          <p:nvPr>
            <p:ph type="ftr" sz="quarter" idx="11"/>
          </p:nvPr>
        </p:nvSpPr>
        <p:spPr/>
        <p:txBody>
          <a:bodyPr/>
          <a:lstStyle/>
          <a:p>
            <a:r>
              <a:rPr lang="en-US" smtClean="0"/>
              <a:t>Prepared by: Dipakbhai V. Parikh</a:t>
            </a:r>
            <a:endParaRPr lang="en-US"/>
          </a:p>
        </p:txBody>
      </p:sp>
      <p:sp>
        <p:nvSpPr>
          <p:cNvPr id="6" name="Slide Number Placeholder 5"/>
          <p:cNvSpPr>
            <a:spLocks noGrp="1"/>
          </p:cNvSpPr>
          <p:nvPr>
            <p:ph type="sldNum" sz="quarter" idx="12"/>
          </p:nvPr>
        </p:nvSpPr>
        <p:spPr/>
        <p:txBody>
          <a:bodyPr/>
          <a:lstStyle/>
          <a:p>
            <a:fld id="{1DC15CA4-8A26-471E-A86A-EC1192BCBAFC}" type="slidenum">
              <a:rPr lang="en-US" smtClean="0"/>
              <a:pPr/>
              <a:t>‹#›</a:t>
            </a:fld>
            <a:endParaRPr lang="en-US"/>
          </a:p>
        </p:txBody>
      </p:sp>
    </p:spTree>
  </p:cSld>
  <p:clrMapOvr>
    <a:masterClrMapping/>
  </p:clrMapOvr>
  <p:transition spd="slow">
    <p:dissolve/>
    <p:sndAc>
      <p:stSnd>
        <p:snd r:embed="rId1" name="bomb.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D5E42-022D-400C-90E4-128483A5D785}" type="datetime1">
              <a:rPr lang="en-US" smtClean="0"/>
              <a:pPr/>
              <a:t>03/05/2013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Prepared by: Dipakbhai V. Parikh</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C15CA4-8A26-471E-A86A-EC1192BCB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dissolve/>
    <p:sndAc>
      <p:stSnd>
        <p:snd r:embed="rId13" name="bomb.wav" builtIn="1"/>
      </p:stSnd>
    </p:sndAc>
  </p:transition>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en.wikipedia.org/wiki/Pronoun"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hyperlink" Target="http://www.innovateus.net/innopedia/what-reciprocal-pronoun"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www.innovateus.net/content/all-about-sound-energy"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www.innovateus.net/innopedia/what-possessive-pronoun-and-possessive-adjective" TargetMode="External"/><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endParaRPr lang="en-US" sz="4000" dirty="0"/>
          </a:p>
        </p:txBody>
      </p:sp>
      <p:pic>
        <p:nvPicPr>
          <p:cNvPr id="1026" name="Picture 2" descr="D:\images (1).jpg"/>
          <p:cNvPicPr>
            <a:picLocks noChangeAspect="1" noChangeArrowheads="1"/>
          </p:cNvPicPr>
          <p:nvPr/>
        </p:nvPicPr>
        <p:blipFill>
          <a:blip r:embed="rId3"/>
          <a:srcRect/>
          <a:stretch>
            <a:fillRect/>
          </a:stretch>
        </p:blipFill>
        <p:spPr bwMode="auto">
          <a:xfrm>
            <a:off x="0" y="152400"/>
            <a:ext cx="9144000" cy="64008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9600" dirty="0" smtClean="0"/>
              <a:t>      </a:t>
            </a:r>
            <a:r>
              <a:rPr lang="en-US" sz="9600" b="1" i="1" u="sng" dirty="0" smtClean="0"/>
              <a:t>PRONOUNS  </a:t>
            </a:r>
            <a:endParaRPr lang="en-US" sz="9600" dirty="0" smtClean="0"/>
          </a:p>
          <a:p>
            <a:pPr algn="l"/>
            <a:endParaRPr lang="en-US" sz="9600" b="1" i="1" u="sng" dirty="0" smtClean="0"/>
          </a:p>
          <a:p>
            <a:pPr algn="l"/>
            <a:r>
              <a:rPr lang="en-US" sz="4000" dirty="0" smtClean="0"/>
              <a:t>Prepared by:</a:t>
            </a:r>
          </a:p>
          <a:p>
            <a:pPr algn="l"/>
            <a:r>
              <a:rPr lang="en-US" sz="4000" dirty="0" smtClean="0"/>
              <a:t>     </a:t>
            </a:r>
            <a:r>
              <a:rPr lang="en-US" sz="9600" dirty="0" err="1" smtClean="0"/>
              <a:t>Dipak</a:t>
            </a:r>
            <a:r>
              <a:rPr lang="en-US" sz="9600" dirty="0" smtClean="0"/>
              <a:t>. V. Parikh.</a:t>
            </a:r>
            <a:endParaRPr lang="en-US" sz="4000" dirty="0"/>
          </a:p>
        </p:txBody>
      </p:sp>
      <p:pic>
        <p:nvPicPr>
          <p:cNvPr id="9218" name="Picture 2" descr="D:\images (3).jpg"/>
          <p:cNvPicPr>
            <a:picLocks noChangeAspect="1" noChangeArrowheads="1"/>
          </p:cNvPicPr>
          <p:nvPr/>
        </p:nvPicPr>
        <p:blipFill>
          <a:blip r:embed="rId3"/>
          <a:srcRect/>
          <a:stretch>
            <a:fillRect/>
          </a:stretch>
        </p:blipFill>
        <p:spPr bwMode="auto">
          <a:xfrm>
            <a:off x="2743201" y="1447800"/>
            <a:ext cx="6400800" cy="31242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r>
              <a:rPr lang="en-US" sz="4000" b="1" dirty="0" smtClean="0"/>
              <a:t>                                  Pronoun</a:t>
            </a:r>
          </a:p>
          <a:p>
            <a:pPr algn="l"/>
            <a:r>
              <a:rPr lang="en-US" sz="4000" b="1" dirty="0" smtClean="0"/>
              <a:t>                                                     </a:t>
            </a:r>
          </a:p>
          <a:p>
            <a:pPr algn="l"/>
            <a:r>
              <a:rPr lang="en-US" sz="4000" b="1" dirty="0" smtClean="0"/>
              <a:t>                              Pro   +   Noun</a:t>
            </a:r>
          </a:p>
          <a:p>
            <a:pPr algn="l"/>
            <a:r>
              <a:rPr lang="en-US" sz="4000" b="1" dirty="0" smtClean="0"/>
              <a:t>                                                </a:t>
            </a:r>
          </a:p>
          <a:p>
            <a:pPr algn="l"/>
            <a:r>
              <a:rPr lang="en-US" sz="4000" b="1" dirty="0" smtClean="0"/>
              <a:t>                   In place of</a:t>
            </a:r>
            <a:r>
              <a:rPr lang="en-US" sz="4000" dirty="0" smtClean="0"/>
              <a:t>           </a:t>
            </a:r>
            <a:r>
              <a:rPr lang="en-US" sz="4000" b="1" dirty="0" smtClean="0"/>
              <a:t>Naming word</a:t>
            </a:r>
            <a:r>
              <a:rPr lang="en-US" sz="4000" dirty="0" smtClean="0"/>
              <a:t>		                                    </a:t>
            </a:r>
          </a:p>
          <a:p>
            <a:pPr algn="l"/>
            <a:r>
              <a:rPr lang="en-US" dirty="0" smtClean="0"/>
              <a:t>                   </a:t>
            </a:r>
            <a:r>
              <a:rPr lang="en-US" sz="4000" b="1" u="sng" dirty="0" smtClean="0"/>
              <a:t>He</a:t>
            </a:r>
            <a:r>
              <a:rPr lang="en-US" sz="4000" dirty="0" smtClean="0"/>
              <a:t> is reading      </a:t>
            </a:r>
            <a:r>
              <a:rPr lang="en-US" sz="4000" b="1" u="sng" dirty="0" smtClean="0"/>
              <a:t>Mahesh</a:t>
            </a:r>
            <a:r>
              <a:rPr lang="en-US" sz="4000" dirty="0" smtClean="0"/>
              <a:t> is reading   </a:t>
            </a:r>
            <a:endParaRPr lang="en-US" dirty="0"/>
          </a:p>
        </p:txBody>
      </p:sp>
      <p:sp>
        <p:nvSpPr>
          <p:cNvPr id="4" name="Down Arrow 3"/>
          <p:cNvSpPr/>
          <p:nvPr/>
        </p:nvSpPr>
        <p:spPr>
          <a:xfrm>
            <a:off x="4038600" y="5334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5410200" y="609600"/>
            <a:ext cx="3810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3657600" y="2057400"/>
            <a:ext cx="533400" cy="11308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5638800" y="2057400"/>
            <a:ext cx="484632" cy="1066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743200" y="3505200"/>
            <a:ext cx="9906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5791200" y="3581400"/>
            <a:ext cx="685800"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8800" b="1" i="1" u="sng" dirty="0" smtClean="0"/>
              <a:t>Kinds of </a:t>
            </a:r>
            <a:r>
              <a:rPr lang="en-US" sz="9600" b="1" i="1" u="sng" dirty="0" smtClean="0"/>
              <a:t>Pronouns </a:t>
            </a:r>
          </a:p>
          <a:p>
            <a:pPr algn="l"/>
            <a:r>
              <a:rPr lang="en-US" sz="4000" dirty="0" smtClean="0"/>
              <a:t>                                    </a:t>
            </a:r>
          </a:p>
          <a:p>
            <a:pPr algn="l"/>
            <a:r>
              <a:rPr lang="en-US" sz="4000" dirty="0" smtClean="0"/>
              <a:t>------------------------------------------------------</a:t>
            </a:r>
          </a:p>
          <a:p>
            <a:pPr algn="l"/>
            <a:r>
              <a:rPr lang="en-US" sz="4000" dirty="0" smtClean="0"/>
              <a:t>(1)Personal Pronoun </a:t>
            </a:r>
          </a:p>
          <a:p>
            <a:pPr algn="l"/>
            <a:r>
              <a:rPr lang="en-US" sz="4000" dirty="0" smtClean="0"/>
              <a:t>(2) Relative Pronoun </a:t>
            </a:r>
          </a:p>
          <a:p>
            <a:pPr algn="l"/>
            <a:r>
              <a:rPr lang="en-US" sz="4000" dirty="0" smtClean="0"/>
              <a:t>(3) Interrogative Pronoun </a:t>
            </a:r>
          </a:p>
          <a:p>
            <a:pPr algn="l"/>
            <a:r>
              <a:rPr lang="en-US" sz="4000" dirty="0" smtClean="0"/>
              <a:t>(4) Demonstrative Pronoun</a:t>
            </a:r>
          </a:p>
          <a:p>
            <a:pPr algn="l"/>
            <a:r>
              <a:rPr lang="en-US" sz="4000" dirty="0" smtClean="0"/>
              <a:t>(5) Distributive Pronoun</a:t>
            </a:r>
            <a:endParaRPr lang="en-US" sz="4000" dirty="0"/>
          </a:p>
        </p:txBody>
      </p:sp>
      <p:sp>
        <p:nvSpPr>
          <p:cNvPr id="4" name="Down Arrow 3"/>
          <p:cNvSpPr/>
          <p:nvPr/>
        </p:nvSpPr>
        <p:spPr>
          <a:xfrm>
            <a:off x="4191000" y="14478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D:\images (3).jpg"/>
          <p:cNvPicPr>
            <a:picLocks noChangeAspect="1" noChangeArrowheads="1"/>
          </p:cNvPicPr>
          <p:nvPr/>
        </p:nvPicPr>
        <p:blipFill>
          <a:blip r:embed="rId3"/>
          <a:srcRect/>
          <a:stretch>
            <a:fillRect/>
          </a:stretch>
        </p:blipFill>
        <p:spPr bwMode="auto">
          <a:xfrm>
            <a:off x="5715000" y="2667000"/>
            <a:ext cx="3429000" cy="4191000"/>
          </a:xfrm>
          <a:prstGeom prst="rect">
            <a:avLst/>
          </a:prstGeom>
          <a:noFill/>
        </p:spPr>
      </p:pic>
      <p:sp>
        <p:nvSpPr>
          <p:cNvPr id="6" name="Footer Placeholder 5"/>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(6) Indefinite Pronoun</a:t>
            </a:r>
          </a:p>
          <a:p>
            <a:pPr algn="l"/>
            <a:r>
              <a:rPr lang="en-US" sz="4000" dirty="0" smtClean="0"/>
              <a:t>(7) Reflexive Pronoun</a:t>
            </a:r>
          </a:p>
          <a:p>
            <a:pPr algn="l"/>
            <a:r>
              <a:rPr lang="en-US" sz="4000" dirty="0" smtClean="0"/>
              <a:t>(8) Emphatic Pronoun</a:t>
            </a:r>
          </a:p>
          <a:p>
            <a:pPr algn="l"/>
            <a:r>
              <a:rPr lang="en-US" sz="4000" dirty="0" smtClean="0"/>
              <a:t>(9) Reciprocal Pronoun</a:t>
            </a:r>
          </a:p>
          <a:p>
            <a:pPr algn="l"/>
            <a:r>
              <a:rPr lang="en-US" sz="4000" dirty="0" smtClean="0"/>
              <a:t>(10) Exclamatory Pronoun</a:t>
            </a:r>
          </a:p>
          <a:p>
            <a:pPr algn="l"/>
            <a:r>
              <a:rPr lang="en-US" sz="4000" dirty="0" smtClean="0"/>
              <a:t>(1) </a:t>
            </a:r>
            <a:r>
              <a:rPr lang="en-US" sz="4000" b="1" i="1" u="sng" dirty="0" smtClean="0"/>
              <a:t>Personal Pronoun</a:t>
            </a:r>
            <a:r>
              <a:rPr lang="en-US" sz="4000" dirty="0" smtClean="0"/>
              <a:t>: Pronoun that indicates person is called a </a:t>
            </a:r>
            <a:r>
              <a:rPr lang="en-US" sz="4000" b="1" dirty="0" smtClean="0"/>
              <a:t>Personal Pronoun. </a:t>
            </a:r>
            <a:r>
              <a:rPr lang="en-US" sz="4000" dirty="0" smtClean="0"/>
              <a:t>Example:- He, She, It, We, You, they etc.</a:t>
            </a:r>
            <a:endParaRPr lang="en-US" sz="4000" b="1" dirty="0"/>
          </a:p>
        </p:txBody>
      </p:sp>
      <p:pic>
        <p:nvPicPr>
          <p:cNvPr id="4" name="Picture 2" descr="D:\download (1).jpg"/>
          <p:cNvPicPr>
            <a:picLocks noChangeAspect="1" noChangeArrowheads="1"/>
          </p:cNvPicPr>
          <p:nvPr/>
        </p:nvPicPr>
        <p:blipFill>
          <a:blip r:embed="rId3"/>
          <a:srcRect/>
          <a:stretch>
            <a:fillRect/>
          </a:stretch>
        </p:blipFill>
        <p:spPr bwMode="auto">
          <a:xfrm>
            <a:off x="6400800" y="0"/>
            <a:ext cx="2743200" cy="36576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3074" name="Picture 2" descr="D:\download (2).jpg"/>
          <p:cNvPicPr>
            <a:picLocks noChangeAspect="1" noChangeArrowheads="1"/>
          </p:cNvPicPr>
          <p:nvPr/>
        </p:nvPicPr>
        <p:blipFill>
          <a:blip r:embed="rId3"/>
          <a:srcRect/>
          <a:stretch>
            <a:fillRect/>
          </a:stretch>
        </p:blipFill>
        <p:spPr bwMode="auto">
          <a:xfrm>
            <a:off x="1" y="0"/>
            <a:ext cx="9143999" cy="6858000"/>
          </a:xfrm>
          <a:prstGeom prst="rect">
            <a:avLst/>
          </a:prstGeom>
          <a:noFill/>
        </p:spPr>
      </p:pic>
      <p:pic>
        <p:nvPicPr>
          <p:cNvPr id="3075" name="Picture 3" descr="D:\images (3).jpg"/>
          <p:cNvPicPr>
            <a:picLocks noChangeAspect="1" noChangeArrowheads="1"/>
          </p:cNvPicPr>
          <p:nvPr/>
        </p:nvPicPr>
        <p:blipFill>
          <a:blip r:embed="rId4"/>
          <a:srcRect/>
          <a:stretch>
            <a:fillRect/>
          </a:stretch>
        </p:blipFill>
        <p:spPr bwMode="auto">
          <a:xfrm>
            <a:off x="0" y="0"/>
            <a:ext cx="1600200" cy="22860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2050" name="Picture 2" descr="D:\download.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4098" name="Picture 2" descr="D:\images (2).jpg"/>
          <p:cNvPicPr>
            <a:picLocks noChangeAspect="1" noChangeArrowheads="1"/>
          </p:cNvPicPr>
          <p:nvPr/>
        </p:nvPicPr>
        <p:blipFill>
          <a:blip r:embed="rId3"/>
          <a:srcRect/>
          <a:stretch>
            <a:fillRect/>
          </a:stretch>
        </p:blipFill>
        <p:spPr bwMode="auto">
          <a:xfrm>
            <a:off x="0" y="0"/>
            <a:ext cx="9144000" cy="6857999"/>
          </a:xfrm>
          <a:prstGeom prst="rect">
            <a:avLst/>
          </a:prstGeom>
          <a:noFill/>
        </p:spPr>
      </p:pic>
      <p:pic>
        <p:nvPicPr>
          <p:cNvPr id="4099" name="Picture 3" descr="D:\images (4).jpg"/>
          <p:cNvPicPr>
            <a:picLocks noChangeAspect="1" noChangeArrowheads="1"/>
          </p:cNvPicPr>
          <p:nvPr/>
        </p:nvPicPr>
        <p:blipFill>
          <a:blip r:embed="rId4"/>
          <a:srcRect/>
          <a:stretch>
            <a:fillRect/>
          </a:stretch>
        </p:blipFill>
        <p:spPr bwMode="auto">
          <a:xfrm>
            <a:off x="0" y="5791200"/>
            <a:ext cx="2667000" cy="10668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42" name="Picture 2" descr="D:\images (2).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2800" b="1" dirty="0" smtClean="0"/>
              <a:t>Person     Number   Subject   Object    Possessive    Reflexive</a:t>
            </a:r>
          </a:p>
          <a:p>
            <a:pPr algn="l"/>
            <a:r>
              <a:rPr lang="en-US" sz="2800" dirty="0" smtClean="0"/>
              <a:t>1</a:t>
            </a:r>
            <a:r>
              <a:rPr lang="en-US" sz="2800" baseline="30000" dirty="0" smtClean="0"/>
              <a:t>st</a:t>
            </a:r>
            <a:r>
              <a:rPr lang="en-US" sz="2800" dirty="0" smtClean="0"/>
              <a:t> Person Singular        I            Me         My/Mine      Myself</a:t>
            </a:r>
          </a:p>
          <a:p>
            <a:pPr algn="l"/>
            <a:r>
              <a:rPr lang="en-US" sz="2800" dirty="0" smtClean="0"/>
              <a:t>                   Plural           We        Us           Our/Ours     </a:t>
            </a:r>
            <a:r>
              <a:rPr lang="en-US" sz="2800" dirty="0" err="1" smtClean="0"/>
              <a:t>Ourself</a:t>
            </a:r>
            <a:endParaRPr lang="en-US" sz="2800" dirty="0" smtClean="0"/>
          </a:p>
          <a:p>
            <a:pPr algn="l"/>
            <a:endParaRPr lang="en-US" sz="2800" dirty="0" smtClean="0"/>
          </a:p>
          <a:p>
            <a:pPr algn="l"/>
            <a:r>
              <a:rPr lang="en-US" sz="2800" dirty="0" smtClean="0"/>
              <a:t>2</a:t>
            </a:r>
            <a:r>
              <a:rPr lang="en-US" sz="2800" baseline="30000" dirty="0" smtClean="0"/>
              <a:t>nd</a:t>
            </a:r>
            <a:r>
              <a:rPr lang="en-US" sz="2800" dirty="0" smtClean="0"/>
              <a:t> Person Singular       You        You         Your/Yours  Yourself</a:t>
            </a:r>
          </a:p>
          <a:p>
            <a:pPr algn="l"/>
            <a:r>
              <a:rPr lang="en-US" sz="2800" dirty="0" smtClean="0"/>
              <a:t>                    Plural           You        You         Your/Yours  Yourself</a:t>
            </a:r>
          </a:p>
          <a:p>
            <a:pPr algn="l"/>
            <a:endParaRPr lang="en-US" sz="2800" dirty="0" smtClean="0"/>
          </a:p>
          <a:p>
            <a:pPr algn="l"/>
            <a:r>
              <a:rPr lang="en-US" sz="2800" dirty="0" smtClean="0"/>
              <a:t>3</a:t>
            </a:r>
            <a:r>
              <a:rPr lang="en-US" sz="2800" baseline="30000" dirty="0" smtClean="0"/>
              <a:t>rd</a:t>
            </a:r>
            <a:r>
              <a:rPr lang="en-US" sz="2800" dirty="0" smtClean="0"/>
              <a:t>  Person Singular       He          Him         His                Himself</a:t>
            </a:r>
          </a:p>
          <a:p>
            <a:pPr algn="l"/>
            <a:r>
              <a:rPr lang="en-US" sz="2800" dirty="0" smtClean="0"/>
              <a:t>                                         She        Her          Her               Herself</a:t>
            </a:r>
          </a:p>
          <a:p>
            <a:pPr algn="l"/>
            <a:r>
              <a:rPr lang="en-US" sz="2800" dirty="0" smtClean="0"/>
              <a:t>                           It           Its            Itself             </a:t>
            </a:r>
          </a:p>
          <a:p>
            <a:pPr algn="l"/>
            <a:r>
              <a:rPr lang="en-US" sz="2800" dirty="0" smtClean="0"/>
              <a:t>                     Plural          They       Them      Their       Themselves</a:t>
            </a:r>
          </a:p>
          <a:p>
            <a:pPr algn="l"/>
            <a:r>
              <a:rPr lang="en-US" sz="2800" dirty="0" smtClean="0"/>
              <a:t>                             </a:t>
            </a:r>
            <a:endParaRPr lang="en-US" sz="28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4" end="4"/>
                                            </p:txEl>
                                          </p:spTgt>
                                        </p:tgtEl>
                                        <p:attrNameLst>
                                          <p:attrName/>
                                        </p:attrNameLst>
                                      </p:cBhvr>
                                    </p:anim>
                                    <p:set>
                                      <p:cBhvr>
                                        <p:cTn id="22"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5" end="5"/>
                                            </p:txEl>
                                          </p:spTgt>
                                        </p:tgtEl>
                                        <p:attrNameLst>
                                          <p:attrName/>
                                        </p:attrNameLst>
                                      </p:cBhvr>
                                    </p:anim>
                                    <p:set>
                                      <p:cBhvr>
                                        <p:cTn id="27"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7" end="7"/>
                                            </p:txEl>
                                          </p:spTgt>
                                        </p:tgtEl>
                                        <p:attrNameLst>
                                          <p:attrName/>
                                        </p:attrNameLst>
                                      </p:cBhvr>
                                    </p:anim>
                                    <p:set>
                                      <p:cBhvr>
                                        <p:cTn id="3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8" end="8"/>
                                            </p:txEl>
                                          </p:spTgt>
                                        </p:tgtEl>
                                        <p:attrNameLst>
                                          <p:attrName/>
                                        </p:attrNameLst>
                                      </p:cBhvr>
                                    </p:anim>
                                    <p:set>
                                      <p:cBhvr>
                                        <p:cTn id="3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9" end="9"/>
                                            </p:txEl>
                                          </p:spTgt>
                                        </p:tgtEl>
                                        <p:attrNameLst>
                                          <p:attrName/>
                                        </p:attrNameLst>
                                      </p:cBhvr>
                                    </p:anim>
                                    <p:set>
                                      <p:cBhvr>
                                        <p:cTn id="4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10" end="10"/>
                                            </p:txEl>
                                          </p:spTgt>
                                        </p:tgtEl>
                                        <p:attrNameLst>
                                          <p:attrName/>
                                        </p:attrNameLst>
                                      </p:cBhvr>
                                    </p:anim>
                                    <p:set>
                                      <p:cBhvr>
                                        <p:cTn id="4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11" end="11"/>
                                            </p:txEl>
                                          </p:spTgt>
                                        </p:tgtEl>
                                        <p:attrNameLst>
                                          <p:attrName/>
                                        </p:attrNameLst>
                                      </p:cBhvr>
                                    </p:anim>
                                    <p:set>
                                      <p:cBhvr>
                                        <p:cTn id="5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6146" name="Picture 2" descr="D:\big_islcollective_worksheets_preintermediate_a2_adult_high_school_writin_relative_pronouns__ana_sabado_118174f5b7b7f403b73_65222077.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7170" name="Picture 2" descr="D:\images (2).jpg"/>
          <p:cNvPicPr>
            <a:picLocks noChangeAspect="1" noChangeArrowheads="1"/>
          </p:cNvPicPr>
          <p:nvPr/>
        </p:nvPicPr>
        <p:blipFill>
          <a:blip r:embed="rId3"/>
          <a:srcRect/>
          <a:stretch>
            <a:fillRect/>
          </a:stretch>
        </p:blipFill>
        <p:spPr bwMode="auto">
          <a:xfrm>
            <a:off x="5562600" y="0"/>
            <a:ext cx="3581400" cy="6858000"/>
          </a:xfrm>
          <a:prstGeom prst="rect">
            <a:avLst/>
          </a:prstGeom>
          <a:noFill/>
        </p:spPr>
      </p:pic>
      <p:pic>
        <p:nvPicPr>
          <p:cNvPr id="7172" name="Picture 4" descr="D:\images (4).jpg"/>
          <p:cNvPicPr>
            <a:picLocks noChangeAspect="1" noChangeArrowheads="1"/>
          </p:cNvPicPr>
          <p:nvPr/>
        </p:nvPicPr>
        <p:blipFill>
          <a:blip r:embed="rId4"/>
          <a:srcRect/>
          <a:stretch>
            <a:fillRect/>
          </a:stretch>
        </p:blipFill>
        <p:spPr bwMode="auto">
          <a:xfrm>
            <a:off x="0" y="1"/>
            <a:ext cx="5486399" cy="68580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8194" name="Picture 2" descr="D:\relative-clauses.jpg"/>
          <p:cNvPicPr>
            <a:picLocks noChangeAspect="1" noChangeArrowheads="1"/>
          </p:cNvPicPr>
          <p:nvPr/>
        </p:nvPicPr>
        <p:blipFill>
          <a:blip r:embed="rId3"/>
          <a:srcRect/>
          <a:stretch>
            <a:fillRect/>
          </a:stretch>
        </p:blipFill>
        <p:spPr bwMode="auto">
          <a:xfrm>
            <a:off x="0" y="685800"/>
            <a:ext cx="8915400" cy="59436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(2) </a:t>
            </a:r>
            <a:r>
              <a:rPr lang="en-US" sz="4000" b="1" i="1" u="sng" dirty="0" smtClean="0"/>
              <a:t>Relative Pronoun</a:t>
            </a:r>
            <a:r>
              <a:rPr lang="en-US" sz="4000" dirty="0" smtClean="0"/>
              <a:t>:- A </a:t>
            </a:r>
            <a:r>
              <a:rPr lang="en-US" sz="4000" b="1" dirty="0" smtClean="0"/>
              <a:t>Pronoun </a:t>
            </a:r>
            <a:r>
              <a:rPr lang="en-US" sz="4000" dirty="0" smtClean="0"/>
              <a:t>which shows relation is called </a:t>
            </a:r>
            <a:r>
              <a:rPr lang="en-US" sz="4000" b="1" dirty="0" smtClean="0"/>
              <a:t>Relative Pronoun</a:t>
            </a:r>
            <a:r>
              <a:rPr lang="en-US" sz="4000" dirty="0" smtClean="0"/>
              <a:t>. </a:t>
            </a:r>
          </a:p>
          <a:p>
            <a:pPr algn="l"/>
            <a:r>
              <a:rPr lang="en-US" sz="4000" dirty="0" smtClean="0"/>
              <a:t>Example: (a) the girl, whom you met yesterday was my sister. </a:t>
            </a:r>
          </a:p>
          <a:p>
            <a:pPr algn="l"/>
            <a:r>
              <a:rPr lang="en-US" sz="4000" dirty="0" smtClean="0"/>
              <a:t>(b) The pen, which you have taken, is mine.</a:t>
            </a:r>
          </a:p>
          <a:p>
            <a:pPr algn="l"/>
            <a:r>
              <a:rPr lang="en-US" sz="4000" dirty="0" smtClean="0"/>
              <a:t>(c) This is the lady whom everybody praises.</a:t>
            </a:r>
          </a:p>
          <a:p>
            <a:pPr algn="l"/>
            <a:r>
              <a:rPr lang="en-US" sz="4000" dirty="0" smtClean="0"/>
              <a:t>(3) </a:t>
            </a:r>
            <a:r>
              <a:rPr lang="en-US" sz="4000" b="1" i="1" u="sng" dirty="0" smtClean="0"/>
              <a:t>Interrogative Pronoun</a:t>
            </a:r>
            <a:r>
              <a:rPr lang="en-US" sz="4000" dirty="0" smtClean="0"/>
              <a:t>:- A </a:t>
            </a:r>
            <a:r>
              <a:rPr lang="en-US" sz="4000" b="1" dirty="0" smtClean="0"/>
              <a:t>Pronoun </a:t>
            </a:r>
            <a:r>
              <a:rPr lang="en-US" sz="4000" dirty="0" smtClean="0"/>
              <a:t>which asks a question is called an </a:t>
            </a:r>
            <a:r>
              <a:rPr lang="en-US" sz="4000" b="1" dirty="0" smtClean="0"/>
              <a:t>Interrogative Pronoun. </a:t>
            </a:r>
            <a:endParaRPr lang="en-US" sz="4000" b="1"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2290" name="Picture 2" descr="D:\download (2).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3314" name="Picture 2" descr="D:\download (3).jpg"/>
          <p:cNvPicPr>
            <a:picLocks noChangeAspect="1" noChangeArrowheads="1"/>
          </p:cNvPicPr>
          <p:nvPr/>
        </p:nvPicPr>
        <p:blipFill>
          <a:blip r:embed="rId3"/>
          <a:srcRect/>
          <a:stretch>
            <a:fillRect/>
          </a:stretch>
        </p:blipFill>
        <p:spPr bwMode="auto">
          <a:xfrm>
            <a:off x="0" y="0"/>
            <a:ext cx="3429000" cy="6705600"/>
          </a:xfrm>
          <a:prstGeom prst="rect">
            <a:avLst/>
          </a:prstGeom>
          <a:noFill/>
        </p:spPr>
      </p:pic>
      <p:pic>
        <p:nvPicPr>
          <p:cNvPr id="4" name="Picture 2" descr="D:\download.jpg"/>
          <p:cNvPicPr>
            <a:picLocks noChangeAspect="1" noChangeArrowheads="1"/>
          </p:cNvPicPr>
          <p:nvPr/>
        </p:nvPicPr>
        <p:blipFill>
          <a:blip r:embed="rId4"/>
          <a:srcRect/>
          <a:stretch>
            <a:fillRect/>
          </a:stretch>
        </p:blipFill>
        <p:spPr bwMode="auto">
          <a:xfrm>
            <a:off x="3429000" y="0"/>
            <a:ext cx="2743200" cy="6858000"/>
          </a:xfrm>
          <a:prstGeom prst="rect">
            <a:avLst/>
          </a:prstGeom>
          <a:noFill/>
        </p:spPr>
      </p:pic>
      <p:pic>
        <p:nvPicPr>
          <p:cNvPr id="5" name="Picture 3" descr="D:\download (1).jpg"/>
          <p:cNvPicPr>
            <a:picLocks noChangeAspect="1" noChangeArrowheads="1"/>
          </p:cNvPicPr>
          <p:nvPr/>
        </p:nvPicPr>
        <p:blipFill>
          <a:blip r:embed="rId5"/>
          <a:srcRect/>
          <a:stretch>
            <a:fillRect/>
          </a:stretch>
        </p:blipFill>
        <p:spPr bwMode="auto">
          <a:xfrm>
            <a:off x="5715000" y="0"/>
            <a:ext cx="3429000" cy="6858000"/>
          </a:xfrm>
          <a:prstGeom prst="rect">
            <a:avLst/>
          </a:prstGeom>
          <a:noFill/>
        </p:spPr>
      </p:pic>
      <p:sp>
        <p:nvSpPr>
          <p:cNvPr id="6" name="Footer Placeholder 5"/>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marL="742950" indent="-742950" algn="l">
              <a:buAutoNum type="arabicParenBoth"/>
            </a:pPr>
            <a:r>
              <a:rPr lang="en-US" sz="4000" b="1" dirty="0" smtClean="0"/>
              <a:t>Who</a:t>
            </a:r>
            <a:r>
              <a:rPr lang="en-US" sz="4000" dirty="0" smtClean="0"/>
              <a:t> won the match?</a:t>
            </a:r>
          </a:p>
          <a:p>
            <a:pPr marL="742950" indent="-742950" algn="l">
              <a:buAutoNum type="arabicParenBoth"/>
            </a:pPr>
            <a:r>
              <a:rPr lang="en-US" sz="4000" b="1" dirty="0" smtClean="0"/>
              <a:t>Which</a:t>
            </a:r>
            <a:r>
              <a:rPr lang="en-US" sz="4000" dirty="0" smtClean="0"/>
              <a:t> is her pen?</a:t>
            </a:r>
          </a:p>
          <a:p>
            <a:pPr marL="742950" indent="-742950" algn="l">
              <a:buAutoNum type="arabicParenBoth"/>
            </a:pPr>
            <a:r>
              <a:rPr lang="en-US" sz="4000" b="1" dirty="0" smtClean="0"/>
              <a:t>Whom</a:t>
            </a:r>
            <a:r>
              <a:rPr lang="en-US" sz="4000" dirty="0" smtClean="0"/>
              <a:t> does he hate?</a:t>
            </a:r>
          </a:p>
          <a:p>
            <a:pPr marL="742950" indent="-742950" algn="l">
              <a:buAutoNum type="arabicParenBoth"/>
            </a:pPr>
            <a:r>
              <a:rPr lang="en-US" sz="4000" b="1" dirty="0" smtClean="0"/>
              <a:t>Which</a:t>
            </a:r>
            <a:r>
              <a:rPr lang="en-US" sz="4000" dirty="0" smtClean="0"/>
              <a:t> of these book do you like?</a:t>
            </a:r>
          </a:p>
          <a:p>
            <a:pPr marL="742950" indent="-742950" algn="l"/>
            <a:r>
              <a:rPr lang="en-US" sz="4000" b="1" dirty="0" smtClean="0"/>
              <a:t>       Interrogative Pronouns</a:t>
            </a:r>
            <a:r>
              <a:rPr lang="en-US" sz="4000" dirty="0" smtClean="0"/>
              <a:t> have been </a:t>
            </a:r>
            <a:r>
              <a:rPr lang="en-US" sz="4000" b="1" dirty="0" smtClean="0"/>
              <a:t>underlined</a:t>
            </a:r>
            <a:r>
              <a:rPr lang="en-US" sz="4000" dirty="0" smtClean="0"/>
              <a:t> above.</a:t>
            </a:r>
          </a:p>
          <a:p>
            <a:pPr marL="742950" indent="-742950" algn="l"/>
            <a:r>
              <a:rPr lang="en-US" sz="4000" dirty="0" smtClean="0"/>
              <a:t>(4) </a:t>
            </a:r>
            <a:r>
              <a:rPr lang="en-US" sz="4000" b="1" i="1" u="sng" dirty="0" smtClean="0"/>
              <a:t>Demonstrative Pronoun</a:t>
            </a:r>
            <a:r>
              <a:rPr lang="en-US" sz="4000" dirty="0" smtClean="0"/>
              <a:t>: A </a:t>
            </a:r>
            <a:r>
              <a:rPr lang="en-US" sz="4000" b="1" dirty="0" smtClean="0"/>
              <a:t>Pronoun</a:t>
            </a:r>
            <a:r>
              <a:rPr lang="en-US" sz="4000" dirty="0" smtClean="0"/>
              <a:t> demonstrates </a:t>
            </a:r>
            <a:r>
              <a:rPr lang="en-US" sz="4000" b="1" dirty="0" smtClean="0"/>
              <a:t>a Noun</a:t>
            </a:r>
            <a:r>
              <a:rPr lang="en-US" sz="4000" dirty="0" smtClean="0"/>
              <a:t>, </a:t>
            </a:r>
            <a:r>
              <a:rPr lang="en-US" sz="4000" b="1" dirty="0" smtClean="0"/>
              <a:t>an object</a:t>
            </a:r>
            <a:r>
              <a:rPr lang="en-US" sz="4000" dirty="0" smtClean="0"/>
              <a:t>, </a:t>
            </a:r>
            <a:r>
              <a:rPr lang="en-US" sz="4000" b="1" dirty="0" smtClean="0"/>
              <a:t>a Complement</a:t>
            </a:r>
            <a:r>
              <a:rPr lang="en-US" sz="4000" dirty="0" smtClean="0"/>
              <a:t>, etc. is called a </a:t>
            </a:r>
            <a:r>
              <a:rPr lang="en-US" sz="4000" b="1" dirty="0" smtClean="0"/>
              <a:t>Demonstrative Pronoun</a:t>
            </a:r>
            <a:r>
              <a:rPr lang="en-US" sz="4000" dirty="0" smtClean="0"/>
              <a:t>.</a:t>
            </a:r>
            <a:r>
              <a:rPr lang="en-US" sz="4000" b="1" dirty="0" smtClean="0"/>
              <a:t> </a:t>
            </a:r>
            <a:r>
              <a:rPr lang="en-US" sz="4000" dirty="0" smtClean="0"/>
              <a:t> </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6386" name="Picture 2" descr="D:\images (2).jpg"/>
          <p:cNvPicPr>
            <a:picLocks noChangeAspect="1" noChangeArrowheads="1"/>
          </p:cNvPicPr>
          <p:nvPr/>
        </p:nvPicPr>
        <p:blipFill>
          <a:blip r:embed="rId3"/>
          <a:srcRect/>
          <a:stretch>
            <a:fillRect/>
          </a:stretch>
        </p:blipFill>
        <p:spPr bwMode="auto">
          <a:xfrm>
            <a:off x="4800600" y="0"/>
            <a:ext cx="4343399" cy="6858000"/>
          </a:xfrm>
          <a:prstGeom prst="rect">
            <a:avLst/>
          </a:prstGeom>
          <a:noFill/>
        </p:spPr>
      </p:pic>
      <p:pic>
        <p:nvPicPr>
          <p:cNvPr id="16387" name="Picture 3" descr="D:\download (4).jpg"/>
          <p:cNvPicPr>
            <a:picLocks noChangeAspect="1" noChangeArrowheads="1"/>
          </p:cNvPicPr>
          <p:nvPr/>
        </p:nvPicPr>
        <p:blipFill>
          <a:blip r:embed="rId4"/>
          <a:srcRect/>
          <a:stretch>
            <a:fillRect/>
          </a:stretch>
        </p:blipFill>
        <p:spPr bwMode="auto">
          <a:xfrm>
            <a:off x="1" y="3124200"/>
            <a:ext cx="4648200" cy="3733800"/>
          </a:xfrm>
          <a:prstGeom prst="rect">
            <a:avLst/>
          </a:prstGeom>
          <a:noFill/>
        </p:spPr>
      </p:pic>
      <p:pic>
        <p:nvPicPr>
          <p:cNvPr id="1026" name="Picture 2" descr="D:\download (5).jpg"/>
          <p:cNvPicPr>
            <a:picLocks noChangeAspect="1" noChangeArrowheads="1"/>
          </p:cNvPicPr>
          <p:nvPr/>
        </p:nvPicPr>
        <p:blipFill>
          <a:blip r:embed="rId5"/>
          <a:srcRect/>
          <a:stretch>
            <a:fillRect/>
          </a:stretch>
        </p:blipFill>
        <p:spPr bwMode="auto">
          <a:xfrm>
            <a:off x="1" y="0"/>
            <a:ext cx="4343399" cy="3048000"/>
          </a:xfrm>
          <a:prstGeom prst="rect">
            <a:avLst/>
          </a:prstGeom>
          <a:noFill/>
        </p:spPr>
      </p:pic>
      <p:sp>
        <p:nvSpPr>
          <p:cNvPr id="6" name="Footer Placeholder 5"/>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5362" name="Picture 2" descr="D:\2.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4338" name="Picture 2" descr="D:\ppt-L6-img011.gif"/>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Example:(1) </a:t>
            </a:r>
            <a:r>
              <a:rPr lang="en-US" sz="4000" b="1" dirty="0" smtClean="0"/>
              <a:t>This</a:t>
            </a:r>
            <a:r>
              <a:rPr lang="en-US" sz="4000" dirty="0" smtClean="0"/>
              <a:t> is your result. (2) </a:t>
            </a:r>
            <a:r>
              <a:rPr lang="en-US" sz="4000" b="1" dirty="0" smtClean="0"/>
              <a:t>That</a:t>
            </a:r>
            <a:r>
              <a:rPr lang="en-US" sz="4000" dirty="0" smtClean="0"/>
              <a:t> was a silly mistake. (3) </a:t>
            </a:r>
            <a:r>
              <a:rPr lang="en-US" sz="4000" b="1" dirty="0" smtClean="0"/>
              <a:t>These</a:t>
            </a:r>
            <a:r>
              <a:rPr lang="en-US" sz="4000" dirty="0" smtClean="0"/>
              <a:t> are my books.</a:t>
            </a:r>
          </a:p>
          <a:p>
            <a:pPr algn="l"/>
            <a:r>
              <a:rPr lang="en-US" sz="4000" dirty="0" smtClean="0"/>
              <a:t>(4) </a:t>
            </a:r>
            <a:r>
              <a:rPr lang="en-US" sz="4000" b="1" dirty="0" smtClean="0"/>
              <a:t>Those</a:t>
            </a:r>
            <a:r>
              <a:rPr lang="en-US" sz="4000" dirty="0" smtClean="0"/>
              <a:t> were my friend’s books.</a:t>
            </a:r>
          </a:p>
          <a:p>
            <a:pPr algn="l"/>
            <a:r>
              <a:rPr lang="en-US" sz="4000" dirty="0" smtClean="0"/>
              <a:t>(5) </a:t>
            </a:r>
            <a:r>
              <a:rPr lang="en-US" sz="4000" b="1" i="1" u="sng" dirty="0" smtClean="0"/>
              <a:t>Distributive Pronoun</a:t>
            </a:r>
            <a:r>
              <a:rPr lang="en-US" sz="4000" dirty="0" smtClean="0"/>
              <a:t>: </a:t>
            </a:r>
            <a:r>
              <a:rPr lang="en-US" sz="4000" b="1" dirty="0" smtClean="0"/>
              <a:t>A Pronoun </a:t>
            </a:r>
            <a:r>
              <a:rPr lang="en-US" sz="4000" dirty="0" smtClean="0"/>
              <a:t>which distributes a group or a pair is called a </a:t>
            </a:r>
            <a:r>
              <a:rPr lang="en-US" sz="4000" b="1" dirty="0" smtClean="0"/>
              <a:t>Distributive Pronoun</a:t>
            </a:r>
            <a:r>
              <a:rPr lang="en-US" sz="4000" dirty="0" smtClean="0"/>
              <a:t>. </a:t>
            </a:r>
            <a:r>
              <a:rPr lang="en-US" sz="4000" b="1" dirty="0" smtClean="0"/>
              <a:t>Each</a:t>
            </a:r>
            <a:r>
              <a:rPr lang="en-US" sz="4000" dirty="0" smtClean="0"/>
              <a:t>/</a:t>
            </a:r>
            <a:r>
              <a:rPr lang="en-US" sz="4000" b="1" dirty="0" smtClean="0"/>
              <a:t>Every</a:t>
            </a:r>
            <a:r>
              <a:rPr lang="en-US" sz="4000" dirty="0" smtClean="0"/>
              <a:t>/</a:t>
            </a:r>
            <a:r>
              <a:rPr lang="en-US" sz="4000" b="1" dirty="0" smtClean="0"/>
              <a:t>Either</a:t>
            </a:r>
            <a:r>
              <a:rPr lang="en-US" sz="4000" dirty="0" smtClean="0"/>
              <a:t>/</a:t>
            </a:r>
            <a:r>
              <a:rPr lang="en-US" sz="4000" b="1" dirty="0" smtClean="0"/>
              <a:t>Neither</a:t>
            </a:r>
            <a:r>
              <a:rPr lang="en-US" sz="4000" dirty="0" smtClean="0"/>
              <a:t>/</a:t>
            </a:r>
            <a:r>
              <a:rPr lang="en-US" sz="4000" b="1" dirty="0" smtClean="0"/>
              <a:t>Anyone</a:t>
            </a:r>
            <a:r>
              <a:rPr lang="en-US" sz="4000" dirty="0" smtClean="0"/>
              <a:t>/</a:t>
            </a:r>
            <a:r>
              <a:rPr lang="en-US" sz="4000" b="1" dirty="0" smtClean="0"/>
              <a:t>None</a:t>
            </a:r>
            <a:r>
              <a:rPr lang="en-US" sz="4000" dirty="0" smtClean="0"/>
              <a:t>/etc. are </a:t>
            </a:r>
            <a:r>
              <a:rPr lang="en-US" sz="4000" b="1" dirty="0" smtClean="0"/>
              <a:t>Distributive Pronouns</a:t>
            </a:r>
            <a:r>
              <a:rPr lang="en-US" sz="4000" dirty="0" smtClean="0"/>
              <a:t>.</a:t>
            </a:r>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r>
              <a:rPr lang="en-US" sz="4000" dirty="0" smtClean="0"/>
              <a:t>Here's a list of pronouns of this type...</a:t>
            </a:r>
          </a:p>
          <a:p>
            <a:pPr lvl="0"/>
            <a:r>
              <a:rPr lang="en-US" sz="4000" dirty="0" smtClean="0"/>
              <a:t>each - "From </a:t>
            </a:r>
            <a:r>
              <a:rPr lang="en-US" sz="4000" i="1" dirty="0" smtClean="0"/>
              <a:t>each</a:t>
            </a:r>
            <a:r>
              <a:rPr lang="en-US" sz="4000" dirty="0" smtClean="0"/>
              <a:t> according to his ability, to </a:t>
            </a:r>
            <a:r>
              <a:rPr lang="en-US" sz="4000" i="1" dirty="0" smtClean="0"/>
              <a:t>each</a:t>
            </a:r>
            <a:r>
              <a:rPr lang="en-US" sz="4000" dirty="0" smtClean="0"/>
              <a:t> according to his need."</a:t>
            </a:r>
          </a:p>
          <a:p>
            <a:pPr lvl="0"/>
            <a:r>
              <a:rPr lang="en-US" sz="4000" dirty="0" smtClean="0"/>
              <a:t>either - You may answer </a:t>
            </a:r>
            <a:r>
              <a:rPr lang="en-US" sz="4000" i="1" dirty="0" smtClean="0"/>
              <a:t>either</a:t>
            </a:r>
            <a:r>
              <a:rPr lang="en-US" sz="4000" dirty="0" smtClean="0"/>
              <a:t> of these (two) questions first.</a:t>
            </a:r>
          </a:p>
          <a:p>
            <a:pPr lvl="0"/>
            <a:r>
              <a:rPr lang="en-US" sz="4000" dirty="0" smtClean="0"/>
              <a:t>neither - </a:t>
            </a:r>
            <a:r>
              <a:rPr lang="en-US" sz="4000" i="1" dirty="0" smtClean="0"/>
              <a:t>Neither</a:t>
            </a:r>
            <a:r>
              <a:rPr lang="en-US" sz="4000" dirty="0" smtClean="0"/>
              <a:t> of the answers is correct.</a:t>
            </a:r>
          </a:p>
          <a:p>
            <a:pPr lvl="0"/>
            <a:r>
              <a:rPr lang="en-US" sz="4000" dirty="0" smtClean="0"/>
              <a:t>any - You may bring </a:t>
            </a:r>
            <a:r>
              <a:rPr lang="en-US" sz="4000" i="1" dirty="0" smtClean="0"/>
              <a:t>any</a:t>
            </a:r>
            <a:r>
              <a:rPr lang="en-US" sz="4000" dirty="0" smtClean="0"/>
              <a:t> of your friends.</a:t>
            </a:r>
          </a:p>
          <a:p>
            <a:pPr lvl="0"/>
            <a:r>
              <a:rPr lang="en-US" sz="4000" dirty="0" smtClean="0"/>
              <a:t>none - </a:t>
            </a:r>
            <a:r>
              <a:rPr lang="en-US" sz="4000" i="1" dirty="0" smtClean="0"/>
              <a:t>None</a:t>
            </a:r>
            <a:r>
              <a:rPr lang="en-US" sz="4000" dirty="0" smtClean="0"/>
              <a:t> of our students failed last year.</a:t>
            </a:r>
          </a:p>
          <a:p>
            <a:pPr algn="l"/>
            <a:endParaRPr lang="en-US"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2050" name="Picture 2" descr="D:\download (3).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3074" name="Picture 2" descr="D:\images (3).jpg"/>
          <p:cNvPicPr>
            <a:picLocks noChangeAspect="1" noChangeArrowheads="1"/>
          </p:cNvPicPr>
          <p:nvPr/>
        </p:nvPicPr>
        <p:blipFill>
          <a:blip r:embed="rId3"/>
          <a:srcRect/>
          <a:stretch>
            <a:fillRect/>
          </a:stretch>
        </p:blipFill>
        <p:spPr bwMode="auto">
          <a:xfrm>
            <a:off x="1" y="0"/>
            <a:ext cx="9143999"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lnSpcReduction="20000"/>
          </a:bodyPr>
          <a:lstStyle/>
          <a:p>
            <a:pPr fontAlgn="base"/>
            <a:r>
              <a:rPr lang="en-US" b="1" dirty="0" smtClean="0"/>
              <a:t>Distributive </a:t>
            </a:r>
            <a:r>
              <a:rPr lang="en-US" b="1" u="sng" dirty="0" smtClean="0">
                <a:hlinkClick r:id="rId3" tooltip="Pronoun"/>
              </a:rPr>
              <a:t>Pronoun</a:t>
            </a:r>
            <a:r>
              <a:rPr lang="en-US" b="1" dirty="0" smtClean="0"/>
              <a:t>:</a:t>
            </a:r>
            <a:r>
              <a:rPr lang="en-US" dirty="0" smtClean="0"/>
              <a:t> replaces nouns that are taken one at a time, always take a singular verb.</a:t>
            </a:r>
          </a:p>
          <a:p>
            <a:pPr fontAlgn="base"/>
            <a:r>
              <a:rPr lang="en-US" dirty="0" smtClean="0"/>
              <a:t>There are three distributive pronouns:</a:t>
            </a:r>
          </a:p>
          <a:p>
            <a:pPr fontAlgn="base"/>
            <a:r>
              <a:rPr lang="en-US" dirty="0" smtClean="0"/>
              <a:t>1) each: refers to all of two more nouns</a:t>
            </a:r>
          </a:p>
          <a:p>
            <a:pPr fontAlgn="base"/>
            <a:r>
              <a:rPr lang="en-US" i="1" dirty="0" smtClean="0"/>
              <a:t>Example: </a:t>
            </a:r>
            <a:r>
              <a:rPr lang="en-US" b="1" i="1" dirty="0" smtClean="0"/>
              <a:t>Each </a:t>
            </a:r>
            <a:r>
              <a:rPr lang="en-US" i="1" dirty="0" smtClean="0"/>
              <a:t>of the desks needs to be cleaned.</a:t>
            </a:r>
            <a:endParaRPr lang="en-US" dirty="0" smtClean="0"/>
          </a:p>
          <a:p>
            <a:pPr fontAlgn="base"/>
            <a:r>
              <a:rPr lang="en-US" dirty="0" smtClean="0"/>
              <a:t>2) either: refers to two nouns, one or the other of the two</a:t>
            </a:r>
          </a:p>
          <a:p>
            <a:pPr fontAlgn="base"/>
            <a:r>
              <a:rPr lang="en-US" i="1" dirty="0" smtClean="0"/>
              <a:t>Example: You can use </a:t>
            </a:r>
            <a:r>
              <a:rPr lang="en-US" b="1" i="1" dirty="0" smtClean="0"/>
              <a:t>either </a:t>
            </a:r>
            <a:r>
              <a:rPr lang="en-US" i="1" dirty="0" smtClean="0"/>
              <a:t>of them</a:t>
            </a:r>
            <a:r>
              <a:rPr lang="en-US" b="1" i="1" dirty="0" smtClean="0"/>
              <a:t>.</a:t>
            </a:r>
            <a:endParaRPr lang="en-US" dirty="0" smtClean="0"/>
          </a:p>
          <a:p>
            <a:pPr fontAlgn="base"/>
            <a:r>
              <a:rPr lang="en-US" dirty="0" smtClean="0"/>
              <a:t>3) neither: refers to two nouns, not one nor the other of the two</a:t>
            </a:r>
          </a:p>
          <a:p>
            <a:pPr fontAlgn="base"/>
            <a:r>
              <a:rPr lang="en-US" i="1" dirty="0" smtClean="0"/>
              <a:t>Example: </a:t>
            </a:r>
            <a:r>
              <a:rPr lang="en-US" b="1" i="1" dirty="0" smtClean="0"/>
              <a:t>Neither </a:t>
            </a:r>
            <a:r>
              <a:rPr lang="en-US" i="1" dirty="0" smtClean="0"/>
              <a:t>of my parents has been to Japan.</a:t>
            </a:r>
            <a:endParaRPr lang="en-US" dirty="0" smtClean="0"/>
          </a:p>
          <a:p>
            <a:pPr fontAlgn="base"/>
            <a:r>
              <a:rPr lang="en-US" b="1" dirty="0" smtClean="0"/>
              <a:t>Sentence Position: </a:t>
            </a:r>
            <a:r>
              <a:rPr lang="en-US" i="1" dirty="0" smtClean="0"/>
              <a:t>see noun</a:t>
            </a:r>
            <a:r>
              <a:rPr lang="en-US" dirty="0" smtClean="0"/>
              <a:t>.</a:t>
            </a:r>
          </a:p>
          <a:p>
            <a:pPr fontAlgn="base"/>
            <a:r>
              <a:rPr lang="en-US" b="1" dirty="0" smtClean="0"/>
              <a:t>Level: </a:t>
            </a:r>
            <a:r>
              <a:rPr lang="en-US" dirty="0" smtClean="0"/>
              <a:t>beginner, intermediate.</a:t>
            </a:r>
          </a:p>
          <a:p>
            <a:pPr fontAlgn="base"/>
            <a:r>
              <a:rPr lang="en-US" b="1" dirty="0" smtClean="0"/>
              <a:t>Common Learner Difficulties:</a:t>
            </a:r>
            <a:endParaRPr lang="en-US" dirty="0" smtClean="0"/>
          </a:p>
          <a:p>
            <a:r>
              <a:rPr lang="en-US" dirty="0" smtClean="0"/>
              <a:t>1) using a singular verb following a plural noun that may follow the distributive pronoun.</a:t>
            </a:r>
            <a:endParaRPr lang="en-US"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4" presetClass="exit" presetSubtype="0" fill="hold" grpId="0" nodeType="clickEffect">
                                  <p:stCondLst>
                                    <p:cond delay="0"/>
                                  </p:stCondLst>
                                  <p:childTnLst>
                                    <p:anim to="" calcmode="lin" valueType="num">
                                      <p:cBhvr>
                                        <p:cTn id="31" dur="1"/>
                                        <p:tgtEl>
                                          <p:spTgt spid="3">
                                            <p:txEl>
                                              <p:pRg st="5" end="5"/>
                                            </p:txEl>
                                          </p:spTgt>
                                        </p:tgtEl>
                                        <p:attrNameLst>
                                          <p:attrName/>
                                        </p:attrNameLst>
                                      </p:cBhvr>
                                    </p:anim>
                                    <p:set>
                                      <p:cBhvr>
                                        <p:cTn id="32"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4" presetClass="exit" presetSubtype="0" fill="hold" grpId="0" nodeType="clickEffect">
                                  <p:stCondLst>
                                    <p:cond delay="0"/>
                                  </p:stCondLst>
                                  <p:childTnLst>
                                    <p:anim to="" calcmode="lin" valueType="num">
                                      <p:cBhvr>
                                        <p:cTn id="36" dur="1"/>
                                        <p:tgtEl>
                                          <p:spTgt spid="3">
                                            <p:txEl>
                                              <p:pRg st="6" end="6"/>
                                            </p:txEl>
                                          </p:spTgt>
                                        </p:tgtEl>
                                        <p:attrNameLst>
                                          <p:attrName/>
                                        </p:attrNameLst>
                                      </p:cBhvr>
                                    </p:anim>
                                    <p:set>
                                      <p:cBhvr>
                                        <p:cTn id="37" dur="1" fill="hold">
                                          <p:stCondLst>
                                            <p:cond delay="0"/>
                                          </p:stCondLst>
                                        </p:cTn>
                                        <p:tgtEl>
                                          <p:spTgt spid="3">
                                            <p:txEl>
                                              <p:pRg st="6" end="6"/>
                                            </p:txEl>
                                          </p:spTgt>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4" presetClass="exit" presetSubtype="0" fill="hold" grpId="0" nodeType="clickEffect">
                                  <p:stCondLst>
                                    <p:cond delay="0"/>
                                  </p:stCondLst>
                                  <p:childTnLst>
                                    <p:anim to="" calcmode="lin" valueType="num">
                                      <p:cBhvr>
                                        <p:cTn id="41" dur="1"/>
                                        <p:tgtEl>
                                          <p:spTgt spid="3">
                                            <p:txEl>
                                              <p:pRg st="7" end="7"/>
                                            </p:txEl>
                                          </p:spTgt>
                                        </p:tgtEl>
                                        <p:attrNameLst>
                                          <p:attrName/>
                                        </p:attrNameLst>
                                      </p:cBhvr>
                                    </p:anim>
                                    <p:set>
                                      <p:cBhvr>
                                        <p:cTn id="42" dur="1" fill="hold">
                                          <p:stCondLst>
                                            <p:cond delay="0"/>
                                          </p:stCondLst>
                                        </p:cTn>
                                        <p:tgtEl>
                                          <p:spTgt spid="3">
                                            <p:txEl>
                                              <p:pRg st="7" end="7"/>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4" presetClass="exit" presetSubtype="0" fill="hold" grpId="0" nodeType="clickEffect">
                                  <p:stCondLst>
                                    <p:cond delay="0"/>
                                  </p:stCondLst>
                                  <p:childTnLst>
                                    <p:anim to="" calcmode="lin" valueType="num">
                                      <p:cBhvr>
                                        <p:cTn id="46" dur="1"/>
                                        <p:tgtEl>
                                          <p:spTgt spid="3">
                                            <p:txEl>
                                              <p:pRg st="8" end="8"/>
                                            </p:txEl>
                                          </p:spTgt>
                                        </p:tgtEl>
                                        <p:attrNameLst>
                                          <p:attrName/>
                                        </p:attrNameLst>
                                      </p:cBhvr>
                                    </p:anim>
                                    <p:set>
                                      <p:cBhvr>
                                        <p:cTn id="47" dur="1" fill="hold">
                                          <p:stCondLst>
                                            <p:cond delay="0"/>
                                          </p:stCondLst>
                                        </p:cTn>
                                        <p:tgtEl>
                                          <p:spTgt spid="3">
                                            <p:txEl>
                                              <p:pRg st="8" end="8"/>
                                            </p:txEl>
                                          </p:spTgt>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4" presetClass="exit" presetSubtype="0" fill="hold" grpId="0" nodeType="clickEffect">
                                  <p:stCondLst>
                                    <p:cond delay="0"/>
                                  </p:stCondLst>
                                  <p:childTnLst>
                                    <p:anim to="" calcmode="lin" valueType="num">
                                      <p:cBhvr>
                                        <p:cTn id="51" dur="1"/>
                                        <p:tgtEl>
                                          <p:spTgt spid="3">
                                            <p:txEl>
                                              <p:pRg st="9" end="9"/>
                                            </p:txEl>
                                          </p:spTgt>
                                        </p:tgtEl>
                                        <p:attrNameLst>
                                          <p:attrName/>
                                        </p:attrNameLst>
                                      </p:cBhvr>
                                    </p:anim>
                                    <p:set>
                                      <p:cBhvr>
                                        <p:cTn id="52" dur="1" fill="hold">
                                          <p:stCondLst>
                                            <p:cond delay="0"/>
                                          </p:stCondLst>
                                        </p:cTn>
                                        <p:tgtEl>
                                          <p:spTgt spid="3">
                                            <p:txEl>
                                              <p:pRg st="9" end="9"/>
                                            </p:txEl>
                                          </p:spTgt>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24" presetClass="exit" presetSubtype="0" fill="hold" grpId="0" nodeType="clickEffect">
                                  <p:stCondLst>
                                    <p:cond delay="0"/>
                                  </p:stCondLst>
                                  <p:childTnLst>
                                    <p:anim to="" calcmode="lin" valueType="num">
                                      <p:cBhvr>
                                        <p:cTn id="56" dur="1"/>
                                        <p:tgtEl>
                                          <p:spTgt spid="3">
                                            <p:txEl>
                                              <p:pRg st="10" end="10"/>
                                            </p:txEl>
                                          </p:spTgt>
                                        </p:tgtEl>
                                        <p:attrNameLst>
                                          <p:attrName/>
                                        </p:attrNameLst>
                                      </p:cBhvr>
                                    </p:anim>
                                    <p:set>
                                      <p:cBhvr>
                                        <p:cTn id="57" dur="1" fill="hold">
                                          <p:stCondLst>
                                            <p:cond delay="0"/>
                                          </p:stCondLst>
                                        </p:cTn>
                                        <p:tgtEl>
                                          <p:spTgt spid="3">
                                            <p:txEl>
                                              <p:pRg st="10" end="10"/>
                                            </p:txEl>
                                          </p:spTgt>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24" presetClass="exit" presetSubtype="0" fill="hold" grpId="0" nodeType="clickEffect">
                                  <p:stCondLst>
                                    <p:cond delay="0"/>
                                  </p:stCondLst>
                                  <p:childTnLst>
                                    <p:anim to="" calcmode="lin" valueType="num">
                                      <p:cBhvr>
                                        <p:cTn id="61" dur="1"/>
                                        <p:tgtEl>
                                          <p:spTgt spid="3">
                                            <p:txEl>
                                              <p:pRg st="11" end="11"/>
                                            </p:txEl>
                                          </p:spTgt>
                                        </p:tgtEl>
                                        <p:attrNameLst>
                                          <p:attrName/>
                                        </p:attrNameLst>
                                      </p:cBhvr>
                                    </p:anim>
                                    <p:set>
                                      <p:cBhvr>
                                        <p:cTn id="62" dur="1" fill="hold">
                                          <p:stCondLst>
                                            <p:cond delay="0"/>
                                          </p:stCondLst>
                                        </p:cTn>
                                        <p:tgtEl>
                                          <p:spTgt spid="3">
                                            <p:txEl>
                                              <p:pRg st="11" end="1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1) </a:t>
            </a:r>
            <a:r>
              <a:rPr lang="en-US" sz="4000" b="1" dirty="0" smtClean="0"/>
              <a:t>Each</a:t>
            </a:r>
            <a:r>
              <a:rPr lang="en-US" sz="4000" dirty="0" smtClean="0"/>
              <a:t> of these pens will be sold. (2) </a:t>
            </a:r>
            <a:r>
              <a:rPr lang="en-US" sz="4000" b="1" dirty="0" smtClean="0"/>
              <a:t>None of </a:t>
            </a:r>
            <a:r>
              <a:rPr lang="en-US" sz="4000" dirty="0" smtClean="0"/>
              <a:t>the students can solve it, I shall be-thankful to God. (3) </a:t>
            </a:r>
            <a:r>
              <a:rPr lang="en-US" sz="4000" b="1" dirty="0" smtClean="0"/>
              <a:t>Either of </a:t>
            </a:r>
            <a:r>
              <a:rPr lang="en-US" sz="4000" dirty="0" smtClean="0"/>
              <a:t>these students must have taken it. (4) </a:t>
            </a:r>
            <a:r>
              <a:rPr lang="en-US" sz="4000" b="1" dirty="0" smtClean="0"/>
              <a:t>Neither of </a:t>
            </a:r>
            <a:r>
              <a:rPr lang="en-US" sz="4000" dirty="0" smtClean="0"/>
              <a:t>your friends will come.  </a:t>
            </a:r>
            <a:r>
              <a:rPr lang="en-US" sz="4000" b="1" dirty="0" smtClean="0"/>
              <a:t>Distributive</a:t>
            </a:r>
            <a:r>
              <a:rPr lang="en-US" sz="4000" dirty="0" smtClean="0"/>
              <a:t> </a:t>
            </a:r>
            <a:r>
              <a:rPr lang="en-US" sz="4000" b="1" dirty="0" smtClean="0"/>
              <a:t>Pronouns</a:t>
            </a:r>
            <a:r>
              <a:rPr lang="en-US" sz="4000" dirty="0" smtClean="0"/>
              <a:t> have been underlined.</a:t>
            </a:r>
          </a:p>
          <a:p>
            <a:pPr algn="l"/>
            <a:r>
              <a:rPr lang="en-US" sz="4000" dirty="0" smtClean="0"/>
              <a:t>Note: (</a:t>
            </a:r>
            <a:r>
              <a:rPr lang="en-US" sz="4000" b="1" dirty="0" smtClean="0"/>
              <a:t>of</a:t>
            </a:r>
            <a:r>
              <a:rPr lang="en-US" sz="4000" dirty="0" smtClean="0"/>
              <a:t>) is often found after </a:t>
            </a:r>
            <a:r>
              <a:rPr lang="en-US" sz="4000" b="1" dirty="0" smtClean="0"/>
              <a:t>Distributive</a:t>
            </a:r>
            <a:r>
              <a:rPr lang="en-US" sz="4000" dirty="0" smtClean="0"/>
              <a:t> </a:t>
            </a:r>
            <a:r>
              <a:rPr lang="en-US" sz="4000" b="1" dirty="0" smtClean="0"/>
              <a:t>Pronoun.</a:t>
            </a:r>
          </a:p>
          <a:p>
            <a:pPr algn="l"/>
            <a:r>
              <a:rPr lang="en-US" sz="4000" b="1" dirty="0" smtClean="0"/>
              <a:t>(6) </a:t>
            </a:r>
            <a:r>
              <a:rPr lang="en-US" sz="4000" b="1" i="1" u="sng" dirty="0" smtClean="0"/>
              <a:t>Indefinite Pronoun</a:t>
            </a:r>
            <a:r>
              <a:rPr lang="en-US" sz="4000" dirty="0" smtClean="0"/>
              <a:t>: </a:t>
            </a:r>
            <a:r>
              <a:rPr lang="en-US" sz="4000" b="1" dirty="0" smtClean="0"/>
              <a:t>A Pronoun </a:t>
            </a:r>
            <a:r>
              <a:rPr lang="en-US" sz="4000" dirty="0" smtClean="0"/>
              <a:t>which is indefinite is called an </a:t>
            </a:r>
            <a:r>
              <a:rPr lang="en-US" sz="4000" b="1" dirty="0" smtClean="0"/>
              <a:t>Indefinite Pronoun</a:t>
            </a:r>
            <a:r>
              <a:rPr lang="en-US" sz="4000" dirty="0" smtClean="0"/>
              <a:t>.</a:t>
            </a:r>
            <a:endParaRPr lang="en-US" sz="4000" b="1"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6" name="Picture 2" descr="D:\indefinite-pronouns.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2050" name="Picture 2" descr="D:\Subject_Verb_Agreement_02.gif"/>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3074" name="Picture 2" descr="D:\images (3).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5122" name="Picture 2" descr="D:\indefinite_pronouns_by_thehurricanes.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6146" name="Picture 2" descr="D:\images (2).jpg"/>
          <p:cNvPicPr>
            <a:picLocks noChangeAspect="1" noChangeArrowheads="1"/>
          </p:cNvPicPr>
          <p:nvPr/>
        </p:nvPicPr>
        <p:blipFill>
          <a:blip r:embed="rId3"/>
          <a:srcRect/>
          <a:stretch>
            <a:fillRect/>
          </a:stretch>
        </p:blipFill>
        <p:spPr bwMode="auto">
          <a:xfrm>
            <a:off x="0"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7170" name="Picture 2" descr="D:\modulePAA24.jpg"/>
          <p:cNvPicPr>
            <a:picLocks noChangeAspect="1" noChangeArrowheads="1"/>
          </p:cNvPicPr>
          <p:nvPr/>
        </p:nvPicPr>
        <p:blipFill>
          <a:blip r:embed="rId3"/>
          <a:srcRect/>
          <a:stretch>
            <a:fillRect/>
          </a:stretch>
        </p:blipFill>
        <p:spPr bwMode="auto">
          <a:xfrm>
            <a:off x="4343400" y="0"/>
            <a:ext cx="4800600" cy="6858000"/>
          </a:xfrm>
          <a:prstGeom prst="rect">
            <a:avLst/>
          </a:prstGeom>
          <a:noFill/>
        </p:spPr>
      </p:pic>
      <p:pic>
        <p:nvPicPr>
          <p:cNvPr id="7171" name="Picture 3" descr="D:\download.jpg"/>
          <p:cNvPicPr>
            <a:picLocks noChangeAspect="1" noChangeArrowheads="1"/>
          </p:cNvPicPr>
          <p:nvPr/>
        </p:nvPicPr>
        <p:blipFill>
          <a:blip r:embed="rId4"/>
          <a:srcRect/>
          <a:stretch>
            <a:fillRect/>
          </a:stretch>
        </p:blipFill>
        <p:spPr bwMode="auto">
          <a:xfrm>
            <a:off x="1" y="0"/>
            <a:ext cx="4419599" cy="6857999"/>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All, Some, One, Many, Few, Somebody, Nobody etc. are Indefinite Pronouns. Ex.</a:t>
            </a:r>
          </a:p>
          <a:p>
            <a:pPr marL="742950" indent="-742950" algn="l">
              <a:buAutoNum type="arabicParenBoth"/>
            </a:pPr>
            <a:r>
              <a:rPr lang="en-US" sz="4000" dirty="0" smtClean="0"/>
              <a:t>None have come to help you.</a:t>
            </a:r>
          </a:p>
          <a:p>
            <a:pPr marL="742950" indent="-742950" algn="l">
              <a:buAutoNum type="arabicParenBoth"/>
            </a:pPr>
            <a:r>
              <a:rPr lang="en-US" sz="4000" dirty="0" smtClean="0"/>
              <a:t>A few cab build houses.</a:t>
            </a:r>
          </a:p>
          <a:p>
            <a:pPr marL="742950" indent="-742950" algn="l">
              <a:buAutoNum type="arabicParenBoth"/>
            </a:pPr>
            <a:r>
              <a:rPr lang="en-US" sz="4000" dirty="0" smtClean="0"/>
              <a:t>One should know one’s job.</a:t>
            </a:r>
          </a:p>
          <a:p>
            <a:pPr marL="742950" indent="-742950" algn="l">
              <a:buAutoNum type="arabicParenBoth"/>
            </a:pPr>
            <a:r>
              <a:rPr lang="en-US" sz="4000" dirty="0" smtClean="0"/>
              <a:t>Many have been failed.</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8194" name="Picture 2" descr="D:\images (8).jpg"/>
          <p:cNvPicPr>
            <a:picLocks noChangeAspect="1" noChangeArrowheads="1"/>
          </p:cNvPicPr>
          <p:nvPr/>
        </p:nvPicPr>
        <p:blipFill>
          <a:blip r:embed="rId3"/>
          <a:srcRect/>
          <a:stretch>
            <a:fillRect/>
          </a:stretch>
        </p:blipFill>
        <p:spPr bwMode="auto">
          <a:xfrm>
            <a:off x="0" y="3352800"/>
            <a:ext cx="9144000" cy="3505200"/>
          </a:xfrm>
          <a:prstGeom prst="rect">
            <a:avLst/>
          </a:prstGeom>
          <a:noFill/>
        </p:spPr>
      </p:pic>
      <p:pic>
        <p:nvPicPr>
          <p:cNvPr id="8195" name="Picture 3" descr="D:\download (2).jpg"/>
          <p:cNvPicPr>
            <a:picLocks noChangeAspect="1" noChangeArrowheads="1"/>
          </p:cNvPicPr>
          <p:nvPr/>
        </p:nvPicPr>
        <p:blipFill>
          <a:blip r:embed="rId4"/>
          <a:srcRect/>
          <a:stretch>
            <a:fillRect/>
          </a:stretch>
        </p:blipFill>
        <p:spPr bwMode="auto">
          <a:xfrm>
            <a:off x="1" y="0"/>
            <a:ext cx="9144000" cy="3352799"/>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(7) </a:t>
            </a:r>
            <a:r>
              <a:rPr lang="en-US" sz="4000" b="1" i="1" u="sng" dirty="0" smtClean="0"/>
              <a:t>Reflexive Pronoun</a:t>
            </a:r>
            <a:r>
              <a:rPr lang="en-US" sz="4000" dirty="0" smtClean="0"/>
              <a:t>: A Pronoun which reflects the action towards the subject is called a Reflexive Pronoun. Example:</a:t>
            </a:r>
          </a:p>
          <a:p>
            <a:pPr marL="742950" indent="-742950" algn="l">
              <a:buAutoNum type="arabicParenBoth"/>
            </a:pPr>
            <a:r>
              <a:rPr lang="en-US" sz="4000" dirty="0" smtClean="0"/>
              <a:t>She hurt herself while playing.</a:t>
            </a:r>
          </a:p>
          <a:p>
            <a:pPr marL="742950" indent="-742950" algn="l">
              <a:buAutoNum type="arabicParenBoth"/>
            </a:pPr>
            <a:r>
              <a:rPr lang="en-US" sz="4000" dirty="0" smtClean="0"/>
              <a:t>You have invented this machine yourself.</a:t>
            </a:r>
          </a:p>
          <a:p>
            <a:pPr marL="742950" indent="-742950" algn="l">
              <a:buAutoNum type="arabicParenBoth"/>
            </a:pPr>
            <a:r>
              <a:rPr lang="en-US" sz="4000" dirty="0" smtClean="0"/>
              <a:t>I shall do it myself.</a:t>
            </a:r>
          </a:p>
          <a:p>
            <a:pPr marL="742950" indent="-742950" algn="l">
              <a:buAutoNum type="arabicParenBoth"/>
            </a:pPr>
            <a:r>
              <a:rPr lang="en-US" sz="4000" dirty="0" smtClean="0"/>
              <a:t>He solved his problem himself.</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3" end="3"/>
                                            </p:txEl>
                                          </p:spTgt>
                                        </p:tgtEl>
                                        <p:attrNameLst>
                                          <p:attrName/>
                                        </p:attrNameLst>
                                      </p:cBhvr>
                                    </p:anim>
                                    <p:set>
                                      <p:cBhvr>
                                        <p:cTn id="22"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4" end="4"/>
                                            </p:txEl>
                                          </p:spTgt>
                                        </p:tgtEl>
                                        <p:attrNameLst>
                                          <p:attrName/>
                                        </p:attrNameLst>
                                      </p:cBhvr>
                                    </p:anim>
                                    <p:set>
                                      <p:cBhvr>
                                        <p:cTn id="27"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42" name="Picture 2" descr="D:\images (6).jpg"/>
          <p:cNvPicPr>
            <a:picLocks noChangeAspect="1" noChangeArrowheads="1"/>
          </p:cNvPicPr>
          <p:nvPr/>
        </p:nvPicPr>
        <p:blipFill>
          <a:blip r:embed="rId3"/>
          <a:srcRect/>
          <a:stretch>
            <a:fillRect/>
          </a:stretch>
        </p:blipFill>
        <p:spPr bwMode="auto">
          <a:xfrm>
            <a:off x="0" y="0"/>
            <a:ext cx="9144000" cy="6857999"/>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1266" name="Picture 2" descr="D:\images (4).jpg"/>
          <p:cNvPicPr>
            <a:picLocks noChangeAspect="1" noChangeArrowheads="1"/>
          </p:cNvPicPr>
          <p:nvPr/>
        </p:nvPicPr>
        <p:blipFill>
          <a:blip r:embed="rId3"/>
          <a:srcRect/>
          <a:stretch>
            <a:fillRect/>
          </a:stretch>
        </p:blipFill>
        <p:spPr bwMode="auto">
          <a:xfrm>
            <a:off x="1" y="1"/>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2290" name="Picture 2" descr="D:\DSC01499.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(8) </a:t>
            </a:r>
            <a:r>
              <a:rPr lang="en-US" sz="4000" b="1" i="1" u="sng" dirty="0" smtClean="0"/>
              <a:t>Emphatic Pronoun</a:t>
            </a:r>
            <a:r>
              <a:rPr lang="en-US" sz="4000" dirty="0" smtClean="0"/>
              <a:t>:  </a:t>
            </a:r>
            <a:r>
              <a:rPr lang="en-US" sz="4000" b="1" dirty="0" smtClean="0"/>
              <a:t>A Pronoun </a:t>
            </a:r>
            <a:r>
              <a:rPr lang="en-US" sz="4000" dirty="0" smtClean="0"/>
              <a:t>which is  used for emphasis is called an </a:t>
            </a:r>
            <a:r>
              <a:rPr lang="en-US" sz="4000" b="1" dirty="0" smtClean="0"/>
              <a:t>Emphatic Pronoun. </a:t>
            </a:r>
          </a:p>
          <a:p>
            <a:pPr algn="l"/>
            <a:endParaRPr lang="en-US" sz="4000" dirty="0"/>
          </a:p>
        </p:txBody>
      </p:sp>
      <p:pic>
        <p:nvPicPr>
          <p:cNvPr id="13314" name="Picture 2" descr="D:\download (2).jpg"/>
          <p:cNvPicPr>
            <a:picLocks noChangeAspect="1" noChangeArrowheads="1"/>
          </p:cNvPicPr>
          <p:nvPr/>
        </p:nvPicPr>
        <p:blipFill>
          <a:blip r:embed="rId3"/>
          <a:srcRect/>
          <a:stretch>
            <a:fillRect/>
          </a:stretch>
        </p:blipFill>
        <p:spPr bwMode="auto">
          <a:xfrm>
            <a:off x="1" y="1981200"/>
            <a:ext cx="9144000" cy="48768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4338" name="Picture 2" descr="D:\thinking cap.bmp"/>
          <p:cNvPicPr>
            <a:picLocks noChangeAspect="1" noChangeArrowheads="1"/>
          </p:cNvPicPr>
          <p:nvPr/>
        </p:nvPicPr>
        <p:blipFill>
          <a:blip r:embed="rId3"/>
          <a:srcRect/>
          <a:stretch>
            <a:fillRect/>
          </a:stretch>
        </p:blipFill>
        <p:spPr bwMode="auto">
          <a:xfrm>
            <a:off x="1" y="0"/>
            <a:ext cx="3809999" cy="6858000"/>
          </a:xfrm>
          <a:prstGeom prst="rect">
            <a:avLst/>
          </a:prstGeom>
          <a:noFill/>
        </p:spPr>
      </p:pic>
      <p:pic>
        <p:nvPicPr>
          <p:cNvPr id="14339" name="Picture 3" descr="D:\download (3).jpg"/>
          <p:cNvPicPr>
            <a:picLocks noChangeAspect="1" noChangeArrowheads="1"/>
          </p:cNvPicPr>
          <p:nvPr/>
        </p:nvPicPr>
        <p:blipFill>
          <a:blip r:embed="rId4"/>
          <a:srcRect/>
          <a:stretch>
            <a:fillRect/>
          </a:stretch>
        </p:blipFill>
        <p:spPr bwMode="auto">
          <a:xfrm>
            <a:off x="3810000" y="0"/>
            <a:ext cx="5333999" cy="6857999"/>
          </a:xfrm>
          <a:prstGeom prst="rect">
            <a:avLst/>
          </a:prstGeom>
          <a:noFill/>
        </p:spPr>
      </p:pic>
      <p:sp>
        <p:nvSpPr>
          <p:cNvPr id="5" name="Footer Placeholder 4"/>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sz="4000" dirty="0" smtClean="0"/>
              <a:t>An emphatic pronoun is a reflexive pronoun used to emphasize the antecedent; for example: </a:t>
            </a:r>
            <a:br>
              <a:rPr lang="en-US" sz="4000" dirty="0" smtClean="0"/>
            </a:br>
            <a:r>
              <a:rPr lang="en-US" sz="4000" dirty="0" smtClean="0"/>
              <a:t/>
            </a:r>
            <a:br>
              <a:rPr lang="en-US" sz="4000" dirty="0" smtClean="0"/>
            </a:br>
            <a:r>
              <a:rPr lang="en-US" sz="4000" dirty="0" smtClean="0"/>
              <a:t> (1) </a:t>
            </a:r>
            <a:r>
              <a:rPr lang="en-US" sz="4000" b="1" dirty="0" smtClean="0"/>
              <a:t>I</a:t>
            </a:r>
            <a:r>
              <a:rPr lang="en-US" sz="4000" dirty="0" smtClean="0"/>
              <a:t> </a:t>
            </a:r>
            <a:r>
              <a:rPr lang="en-US" sz="4000" b="1" dirty="0" smtClean="0"/>
              <a:t>myself</a:t>
            </a:r>
            <a:r>
              <a:rPr lang="en-US" sz="4000" dirty="0" smtClean="0"/>
              <a:t> made the cookies. </a:t>
            </a:r>
            <a:br>
              <a:rPr lang="en-US" sz="4000" dirty="0" smtClean="0"/>
            </a:br>
            <a:r>
              <a:rPr lang="en-US" sz="4000" dirty="0" smtClean="0"/>
              <a:t/>
            </a:r>
            <a:br>
              <a:rPr lang="en-US" sz="4000" dirty="0" smtClean="0"/>
            </a:br>
            <a:r>
              <a:rPr lang="en-US" sz="4000" dirty="0" smtClean="0"/>
              <a:t> (2) </a:t>
            </a:r>
            <a:r>
              <a:rPr lang="en-US" sz="4000" b="1" dirty="0" smtClean="0"/>
              <a:t>You</a:t>
            </a:r>
            <a:r>
              <a:rPr lang="en-US" sz="4000" dirty="0" smtClean="0"/>
              <a:t> </a:t>
            </a:r>
            <a:r>
              <a:rPr lang="en-US" sz="4000" b="1" dirty="0" smtClean="0"/>
              <a:t>yourself</a:t>
            </a:r>
            <a:r>
              <a:rPr lang="en-US" sz="4000" dirty="0" smtClean="0"/>
              <a:t> are a good friend. </a:t>
            </a:r>
            <a:br>
              <a:rPr lang="en-US" sz="4000" dirty="0" smtClean="0"/>
            </a:br>
            <a:r>
              <a:rPr lang="en-US" sz="4000" dirty="0" smtClean="0"/>
              <a:t/>
            </a:r>
            <a:br>
              <a:rPr lang="en-US" sz="4000" dirty="0" smtClean="0"/>
            </a:br>
            <a:r>
              <a:rPr lang="en-US" sz="4000" dirty="0" smtClean="0"/>
              <a:t> (3) </a:t>
            </a:r>
            <a:r>
              <a:rPr lang="en-US" sz="4000" b="1" dirty="0" smtClean="0"/>
              <a:t>They</a:t>
            </a:r>
            <a:r>
              <a:rPr lang="en-US" sz="4000" dirty="0" smtClean="0"/>
              <a:t> </a:t>
            </a:r>
            <a:r>
              <a:rPr lang="en-US" sz="4000" b="1" dirty="0" smtClean="0"/>
              <a:t>themselves</a:t>
            </a:r>
            <a:r>
              <a:rPr lang="en-US" sz="4000" dirty="0" smtClean="0"/>
              <a:t> fixed the roof. </a:t>
            </a:r>
            <a:br>
              <a:rPr lang="en-US" sz="4000" dirty="0" smtClean="0"/>
            </a:br>
            <a:r>
              <a:rPr lang="en-US" sz="4000" dirty="0" smtClean="0"/>
              <a:t/>
            </a:r>
            <a:br>
              <a:rPr lang="en-US" sz="4000" dirty="0" smtClean="0"/>
            </a:br>
            <a:r>
              <a:rPr lang="en-US" sz="4000" dirty="0" smtClean="0"/>
              <a:t> (4) </a:t>
            </a:r>
            <a:r>
              <a:rPr lang="en-US" sz="4000" b="1" dirty="0" smtClean="0"/>
              <a:t>He himself</a:t>
            </a:r>
            <a:r>
              <a:rPr lang="en-US" sz="4000" dirty="0" smtClean="0"/>
              <a:t> made pancakes for   breakfast.</a:t>
            </a:r>
          </a:p>
          <a:p>
            <a:pPr algn="l"/>
            <a:endParaRPr lang="en-US"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endParaRPr lang="en-US" sz="4000" dirty="0" smtClean="0"/>
          </a:p>
          <a:p>
            <a:pPr marL="742950" indent="-742950" algn="l"/>
            <a:r>
              <a:rPr lang="en-US" sz="4000" dirty="0" smtClean="0"/>
              <a:t> (5) I </a:t>
            </a:r>
            <a:r>
              <a:rPr lang="en-US" sz="4000" b="1" dirty="0" smtClean="0"/>
              <a:t>myself</a:t>
            </a:r>
            <a:r>
              <a:rPr lang="en-US" sz="4000" dirty="0" smtClean="0"/>
              <a:t> is enough to solve the problem.</a:t>
            </a:r>
          </a:p>
          <a:p>
            <a:pPr marL="514350" indent="-514350" algn="l"/>
            <a:r>
              <a:rPr lang="en-US" sz="4000" b="1" dirty="0" smtClean="0"/>
              <a:t> (6) </a:t>
            </a:r>
            <a:r>
              <a:rPr lang="en-US" sz="4000" dirty="0" smtClean="0"/>
              <a:t>You </a:t>
            </a:r>
            <a:r>
              <a:rPr lang="en-US" sz="4000" b="1" dirty="0" smtClean="0"/>
              <a:t>yourself</a:t>
            </a:r>
            <a:r>
              <a:rPr lang="en-US" sz="4000" dirty="0" smtClean="0"/>
              <a:t> will return my money.</a:t>
            </a:r>
          </a:p>
          <a:p>
            <a:pPr marL="514350" indent="-514350" algn="l"/>
            <a:r>
              <a:rPr lang="en-US" sz="4000" dirty="0" smtClean="0"/>
              <a:t> (7) He </a:t>
            </a:r>
            <a:r>
              <a:rPr lang="en-US" sz="4000" b="1" dirty="0" smtClean="0"/>
              <a:t>himself</a:t>
            </a:r>
            <a:r>
              <a:rPr lang="en-US" sz="4000" dirty="0" smtClean="0"/>
              <a:t> knows me very well.</a:t>
            </a:r>
          </a:p>
          <a:p>
            <a:pPr marL="514350" indent="-514350" algn="l"/>
            <a:r>
              <a:rPr lang="en-US" sz="4000" dirty="0" smtClean="0"/>
              <a:t> (8) They </a:t>
            </a:r>
            <a:r>
              <a:rPr lang="en-US" sz="4000" b="1" dirty="0" smtClean="0"/>
              <a:t>themselves</a:t>
            </a:r>
            <a:r>
              <a:rPr lang="en-US" sz="4000" dirty="0" smtClean="0"/>
              <a:t> will have to earn money.</a:t>
            </a:r>
          </a:p>
          <a:p>
            <a:pPr marL="514350" indent="-514350" algn="l"/>
            <a:r>
              <a:rPr lang="en-US" sz="4000" dirty="0" smtClean="0"/>
              <a:t> A </a:t>
            </a:r>
            <a:r>
              <a:rPr lang="en-US" sz="4000" b="1" dirty="0" smtClean="0"/>
              <a:t>Reflexive Pronoun </a:t>
            </a:r>
            <a:r>
              <a:rPr lang="en-US" sz="4000" dirty="0" smtClean="0"/>
              <a:t>is used after the </a:t>
            </a:r>
            <a:r>
              <a:rPr lang="en-US" sz="4000" b="1" dirty="0" smtClean="0"/>
              <a:t>verb</a:t>
            </a:r>
            <a:r>
              <a:rPr lang="en-US" sz="4000" dirty="0" smtClean="0"/>
              <a:t> but </a:t>
            </a:r>
            <a:r>
              <a:rPr lang="en-US" sz="4000" b="1" dirty="0" smtClean="0"/>
              <a:t>Emphatic Pronoun </a:t>
            </a:r>
            <a:r>
              <a:rPr lang="en-US" sz="4000" dirty="0" smtClean="0"/>
              <a:t>is used before</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1" end="1"/>
                                            </p:txEl>
                                          </p:spTgt>
                                        </p:tgtEl>
                                        <p:attrNameLst>
                                          <p:attrName/>
                                        </p:attrNameLst>
                                      </p:cBhvr>
                                    </p:anim>
                                    <p:set>
                                      <p:cBhvr>
                                        <p:cTn id="7"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2" end="2"/>
                                            </p:txEl>
                                          </p:spTgt>
                                        </p:tgtEl>
                                        <p:attrNameLst>
                                          <p:attrName/>
                                        </p:attrNameLst>
                                      </p:cBhvr>
                                    </p:anim>
                                    <p:set>
                                      <p:cBhvr>
                                        <p:cTn id="12"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3" end="3"/>
                                            </p:txEl>
                                          </p:spTgt>
                                        </p:tgtEl>
                                        <p:attrNameLst>
                                          <p:attrName/>
                                        </p:attrNameLst>
                                      </p:cBhvr>
                                    </p:anim>
                                    <p:set>
                                      <p:cBhvr>
                                        <p:cTn id="17" dur="1" fill="hold">
                                          <p:stCondLst>
                                            <p:cond delay="0"/>
                                          </p:stCondLst>
                                        </p:cTn>
                                        <p:tgtEl>
                                          <p:spTgt spid="3">
                                            <p:txEl>
                                              <p:pRg st="3" end="3"/>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4" presetClass="exit" presetSubtype="0" fill="hold" grpId="0" nodeType="clickEffect">
                                  <p:stCondLst>
                                    <p:cond delay="0"/>
                                  </p:stCondLst>
                                  <p:childTnLst>
                                    <p:anim to="" calcmode="lin" valueType="num">
                                      <p:cBhvr>
                                        <p:cTn id="21" dur="1"/>
                                        <p:tgtEl>
                                          <p:spTgt spid="3">
                                            <p:txEl>
                                              <p:pRg st="4" end="4"/>
                                            </p:txEl>
                                          </p:spTgt>
                                        </p:tgtEl>
                                        <p:attrNameLst>
                                          <p:attrName/>
                                        </p:attrNameLst>
                                      </p:cBhvr>
                                    </p:anim>
                                    <p:set>
                                      <p:cBhvr>
                                        <p:cTn id="22" dur="1" fill="hold">
                                          <p:stCondLst>
                                            <p:cond delay="0"/>
                                          </p:stCondLst>
                                        </p:cTn>
                                        <p:tgtEl>
                                          <p:spTgt spid="3">
                                            <p:txEl>
                                              <p:pRg st="4" end="4"/>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4" presetClass="exit" presetSubtype="0" fill="hold" grpId="0" nodeType="clickEffect">
                                  <p:stCondLst>
                                    <p:cond delay="0"/>
                                  </p:stCondLst>
                                  <p:childTnLst>
                                    <p:anim to="" calcmode="lin" valueType="num">
                                      <p:cBhvr>
                                        <p:cTn id="26" dur="1"/>
                                        <p:tgtEl>
                                          <p:spTgt spid="3">
                                            <p:txEl>
                                              <p:pRg st="5" end="5"/>
                                            </p:txEl>
                                          </p:spTgt>
                                        </p:tgtEl>
                                        <p:attrNameLst>
                                          <p:attrName/>
                                        </p:attrNameLst>
                                      </p:cBhvr>
                                    </p:anim>
                                    <p:set>
                                      <p:cBhvr>
                                        <p:cTn id="27" dur="1" fill="hold">
                                          <p:stCondLst>
                                            <p:cond delay="0"/>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dirty="0" smtClean="0"/>
              <a:t>-the </a:t>
            </a:r>
            <a:r>
              <a:rPr lang="en-US" sz="4000" b="1" dirty="0" smtClean="0"/>
              <a:t>Verb.</a:t>
            </a:r>
            <a:r>
              <a:rPr lang="en-US" sz="4000" dirty="0" smtClean="0"/>
              <a:t> </a:t>
            </a:r>
          </a:p>
          <a:p>
            <a:pPr algn="l"/>
            <a:r>
              <a:rPr lang="en-US" sz="4000" b="1" dirty="0" smtClean="0"/>
              <a:t>Example:</a:t>
            </a:r>
          </a:p>
          <a:p>
            <a:pPr marL="742950" indent="-742950" algn="l">
              <a:buAutoNum type="arabicParenBoth"/>
            </a:pPr>
            <a:r>
              <a:rPr lang="en-US" sz="4000" dirty="0" smtClean="0"/>
              <a:t>she </a:t>
            </a:r>
            <a:r>
              <a:rPr lang="en-US" sz="4000" b="1" dirty="0" smtClean="0"/>
              <a:t>did</a:t>
            </a:r>
            <a:r>
              <a:rPr lang="en-US" sz="4000" dirty="0" smtClean="0"/>
              <a:t> it </a:t>
            </a:r>
            <a:r>
              <a:rPr lang="en-US" sz="4000" b="1" dirty="0" smtClean="0"/>
              <a:t>herself</a:t>
            </a:r>
            <a:r>
              <a:rPr lang="en-US" sz="4000" dirty="0" smtClean="0"/>
              <a:t> without any guidance.</a:t>
            </a:r>
          </a:p>
          <a:p>
            <a:pPr marL="742950" indent="-742950" algn="l"/>
            <a:endParaRPr lang="en-US" sz="4000" dirty="0" smtClean="0"/>
          </a:p>
          <a:p>
            <a:pPr marL="742950" indent="-742950" algn="l"/>
            <a:r>
              <a:rPr lang="en-US" sz="4000" dirty="0" smtClean="0"/>
              <a:t>              </a:t>
            </a:r>
            <a:r>
              <a:rPr lang="en-US" sz="4000" b="1" dirty="0" smtClean="0"/>
              <a:t>Verb      Reflexive Pronoun</a:t>
            </a:r>
          </a:p>
          <a:p>
            <a:pPr marL="742950" indent="-742950" algn="l"/>
            <a:r>
              <a:rPr lang="en-US" sz="4000" b="1" dirty="0" smtClean="0"/>
              <a:t>                  </a:t>
            </a:r>
            <a:endParaRPr lang="en-US" sz="4000" dirty="0" smtClean="0"/>
          </a:p>
          <a:p>
            <a:pPr marL="742950" indent="-742950" algn="l"/>
            <a:r>
              <a:rPr lang="en-US" sz="4000" dirty="0" smtClean="0"/>
              <a:t>(2) She </a:t>
            </a:r>
            <a:r>
              <a:rPr lang="en-US" sz="4000" b="1" dirty="0" smtClean="0"/>
              <a:t>herself</a:t>
            </a:r>
            <a:r>
              <a:rPr lang="en-US" sz="4000" dirty="0" smtClean="0"/>
              <a:t>  </a:t>
            </a:r>
            <a:r>
              <a:rPr lang="en-US" sz="4000" b="1" dirty="0" smtClean="0"/>
              <a:t>did</a:t>
            </a:r>
            <a:r>
              <a:rPr lang="en-US" sz="4000" dirty="0" smtClean="0"/>
              <a:t>  it in hurry without any- </a:t>
            </a:r>
          </a:p>
          <a:p>
            <a:pPr marL="742950" indent="-742950" algn="l"/>
            <a:r>
              <a:rPr lang="en-US" sz="4000" dirty="0" smtClean="0"/>
              <a:t>                                                                -guidance.</a:t>
            </a:r>
          </a:p>
          <a:p>
            <a:pPr marL="742950" indent="-742950" algn="l"/>
            <a:r>
              <a:rPr lang="en-US" sz="4000" dirty="0" smtClean="0"/>
              <a:t>                                    </a:t>
            </a:r>
          </a:p>
          <a:p>
            <a:pPr marL="742950" indent="-742950" algn="l"/>
            <a:r>
              <a:rPr lang="en-US" sz="4000" b="1" dirty="0" smtClean="0"/>
              <a:t>                                     Emphatic Pronoun</a:t>
            </a:r>
            <a:endParaRPr lang="en-US" sz="4000" b="1" dirty="0"/>
          </a:p>
        </p:txBody>
      </p:sp>
      <p:sp>
        <p:nvSpPr>
          <p:cNvPr id="4" name="Down Arrow 3"/>
          <p:cNvSpPr/>
          <p:nvPr/>
        </p:nvSpPr>
        <p:spPr>
          <a:xfrm rot="10800000">
            <a:off x="1676400" y="2057400"/>
            <a:ext cx="713232"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rot="10800000">
            <a:off x="3484012" y="2086588"/>
            <a:ext cx="484632" cy="6566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514600" y="35814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Down Arrow 7"/>
          <p:cNvSpPr/>
          <p:nvPr/>
        </p:nvSpPr>
        <p:spPr>
          <a:xfrm>
            <a:off x="2133600" y="49530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2895600" y="57912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9"/>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(9) </a:t>
            </a:r>
            <a:r>
              <a:rPr lang="en-US" sz="4000" b="1" i="1" u="sng" dirty="0" smtClean="0"/>
              <a:t>Reciprocal Pronoun</a:t>
            </a:r>
            <a:r>
              <a:rPr lang="en-US" sz="4000" dirty="0" smtClean="0"/>
              <a:t>: A Pronoun which shows relation with one another is called a </a:t>
            </a:r>
            <a:r>
              <a:rPr lang="en-US" sz="4000" b="1" dirty="0" smtClean="0"/>
              <a:t>Reciprocal Pronoun</a:t>
            </a:r>
            <a:r>
              <a:rPr lang="en-US" sz="4000" dirty="0" smtClean="0"/>
              <a:t>. </a:t>
            </a:r>
            <a:endParaRPr lang="en-US" sz="4000" dirty="0"/>
          </a:p>
        </p:txBody>
      </p:sp>
      <p:pic>
        <p:nvPicPr>
          <p:cNvPr id="15362" name="Picture 2" descr="D:\p007_1_02.png"/>
          <p:cNvPicPr>
            <a:picLocks noChangeAspect="1" noChangeArrowheads="1"/>
          </p:cNvPicPr>
          <p:nvPr/>
        </p:nvPicPr>
        <p:blipFill>
          <a:blip r:embed="rId3"/>
          <a:srcRect/>
          <a:stretch>
            <a:fillRect/>
          </a:stretch>
        </p:blipFill>
        <p:spPr bwMode="auto">
          <a:xfrm>
            <a:off x="0" y="1828800"/>
            <a:ext cx="9144000" cy="50292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Example.</a:t>
            </a:r>
          </a:p>
          <a:p>
            <a:pPr marL="742950" indent="-742950" algn="l">
              <a:buAutoNum type="arabicParenBoth"/>
            </a:pPr>
            <a:r>
              <a:rPr lang="en-US" sz="4000" dirty="0" smtClean="0"/>
              <a:t>All the enemies kill one another.</a:t>
            </a:r>
          </a:p>
          <a:p>
            <a:pPr marL="742950" indent="-742950" algn="l">
              <a:buAutoNum type="arabicParenBoth"/>
            </a:pPr>
            <a:r>
              <a:rPr lang="en-US" sz="4000" dirty="0" smtClean="0"/>
              <a:t>The two girls hate each other.</a:t>
            </a:r>
          </a:p>
          <a:p>
            <a:pPr marL="742950" indent="-742950" algn="l"/>
            <a:r>
              <a:rPr lang="en-US" sz="4000" dirty="0" smtClean="0"/>
              <a:t>Rule: (a) </a:t>
            </a:r>
            <a:r>
              <a:rPr lang="en-US" sz="4000" b="1" dirty="0" smtClean="0"/>
              <a:t>Each other </a:t>
            </a:r>
            <a:r>
              <a:rPr lang="en-US" sz="4000" dirty="0" smtClean="0"/>
              <a:t>is used for two persons.</a:t>
            </a:r>
          </a:p>
          <a:p>
            <a:pPr marL="742950" indent="-742950" algn="l"/>
            <a:r>
              <a:rPr lang="en-US" sz="4000" dirty="0" smtClean="0"/>
              <a:t>      (b) </a:t>
            </a:r>
            <a:r>
              <a:rPr lang="en-US" sz="4000" b="1" dirty="0" smtClean="0"/>
              <a:t>One another </a:t>
            </a:r>
            <a:r>
              <a:rPr lang="en-US" sz="4000" dirty="0" smtClean="0"/>
              <a:t>is used for more      than two persons</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r>
              <a:rPr lang="en-US" sz="4000" b="1" dirty="0" smtClean="0"/>
              <a:t>What is a reciprocal pronoun?</a:t>
            </a:r>
            <a:endParaRPr lang="en-US" sz="4000" dirty="0" smtClean="0"/>
          </a:p>
          <a:p>
            <a:r>
              <a:rPr lang="en-US" sz="4000" dirty="0" smtClean="0"/>
              <a:t>You must be well familiar with the verb ‘reciprocate’ which means to give back or give in return. A </a:t>
            </a:r>
            <a:r>
              <a:rPr lang="en-US" sz="4000" b="1" dirty="0" smtClean="0"/>
              <a:t>reciprocal pronoun</a:t>
            </a:r>
            <a:r>
              <a:rPr lang="en-US" sz="4000" dirty="0" smtClean="0"/>
              <a:t> as such is used when there are two or more individuals involved in the action and when the same is reciprocated.</a:t>
            </a:r>
            <a:endParaRPr lang="en-US" sz="4000" dirty="0"/>
          </a:p>
        </p:txBody>
      </p:sp>
      <p:pic>
        <p:nvPicPr>
          <p:cNvPr id="16386" name="Picture 2" descr="D:\images (2).jpg"/>
          <p:cNvPicPr>
            <a:picLocks noChangeAspect="1" noChangeArrowheads="1"/>
          </p:cNvPicPr>
          <p:nvPr/>
        </p:nvPicPr>
        <p:blipFill>
          <a:blip r:embed="rId3"/>
          <a:srcRect/>
          <a:stretch>
            <a:fillRect/>
          </a:stretch>
        </p:blipFill>
        <p:spPr bwMode="auto">
          <a:xfrm>
            <a:off x="0" y="4419600"/>
            <a:ext cx="9144000" cy="25908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r>
              <a:rPr lang="en-US" sz="4000" dirty="0" smtClean="0">
                <a:hlinkClick r:id="rId3"/>
              </a:rPr>
              <a:t>What is the use of reciprocal pronouns?</a:t>
            </a:r>
            <a:endParaRPr lang="en-US" sz="4000" dirty="0" smtClean="0"/>
          </a:p>
          <a:p>
            <a:r>
              <a:rPr lang="en-US" sz="4000" dirty="0" smtClean="0">
                <a:hlinkClick r:id="rId3"/>
              </a:rPr>
              <a:t>What are the things to remember while using reciprocal pronouns?</a:t>
            </a:r>
            <a:endParaRPr lang="en-US" sz="4000" dirty="0" smtClean="0"/>
          </a:p>
          <a:p>
            <a:r>
              <a:rPr lang="en-US" sz="4000" dirty="0" smtClean="0"/>
              <a:t>The phrases ‘one another’ and ‘each other’ are pronominal phrases or </a:t>
            </a:r>
            <a:r>
              <a:rPr lang="en-US" sz="4000" b="1" dirty="0" smtClean="0"/>
              <a:t>reciprocal pronouns</a:t>
            </a:r>
            <a:r>
              <a:rPr lang="en-US" sz="4000" dirty="0" smtClean="0"/>
              <a:t> that express a mutual relation referring to the subject in the plural. Reciprocal pronouns are used to indicate an action carried out by two persons and so also the consequences experienced at the same time.</a:t>
            </a:r>
          </a:p>
          <a:p>
            <a:endParaRPr lang="en-US" sz="4000" dirty="0" smtClean="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r>
              <a:rPr lang="en-US" sz="4000" b="1" dirty="0" smtClean="0"/>
              <a:t>What is the use of reciprocal pronouns?</a:t>
            </a:r>
            <a:endParaRPr lang="en-US" sz="4000" dirty="0" smtClean="0"/>
          </a:p>
          <a:p>
            <a:r>
              <a:rPr lang="en-US" sz="4000" b="1" dirty="0" smtClean="0"/>
              <a:t>Reciprocal pronouns</a:t>
            </a:r>
            <a:r>
              <a:rPr lang="en-US" sz="4000" dirty="0" smtClean="0"/>
              <a:t> simplify the meaning of sentences especially where the same idea has to be expressed more than once in a sentence. For example the following sentence, “Paul gave Ann a diamond ring on their engagement ceremony and Ann gave Paul a diamond ring” can be written better using a reciprocal pronoun. </a:t>
            </a: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Autofit/>
          </a:bodyPr>
          <a:lstStyle/>
          <a:p>
            <a:pPr algn="l"/>
            <a:r>
              <a:rPr lang="en-US" sz="4000" dirty="0" smtClean="0"/>
              <a:t>There is no doubt that the following sentence </a:t>
            </a:r>
            <a:r>
              <a:rPr lang="en-US" sz="4000" dirty="0" smtClean="0">
                <a:hlinkClick r:id="rId3"/>
              </a:rPr>
              <a:t>sounds</a:t>
            </a:r>
            <a:r>
              <a:rPr lang="en-US" sz="4000" dirty="0" smtClean="0"/>
              <a:t> better, “Paul and Ann gave </a:t>
            </a:r>
            <a:r>
              <a:rPr lang="en-US" sz="4000" i="1" dirty="0" smtClean="0"/>
              <a:t>each other</a:t>
            </a:r>
            <a:r>
              <a:rPr lang="en-US" sz="4000" dirty="0" smtClean="0"/>
              <a:t> diamond rings on their engagement ceremony.”</a:t>
            </a:r>
          </a:p>
          <a:p>
            <a:r>
              <a:rPr lang="en-US" sz="4000" dirty="0" smtClean="0"/>
              <a:t>Another example would make the usage clearer: “Paul and Ann hugged </a:t>
            </a:r>
            <a:r>
              <a:rPr lang="en-US" sz="4000" i="1" dirty="0" smtClean="0"/>
              <a:t>each other</a:t>
            </a:r>
            <a:r>
              <a:rPr lang="en-US" sz="4000" dirty="0" smtClean="0"/>
              <a:t>.” The </a:t>
            </a:r>
            <a:r>
              <a:rPr lang="en-US" sz="4000" b="1" dirty="0" smtClean="0"/>
              <a:t>reciprocal pronoun </a:t>
            </a:r>
            <a:r>
              <a:rPr lang="en-US" sz="4000" dirty="0" smtClean="0"/>
              <a:t>‘each other’ used in the above sentence indicates that both Paul and Ann carrying out the action of hugging got the consequence, ‘hugs’ at the same time.</a:t>
            </a:r>
          </a:p>
          <a:p>
            <a:r>
              <a:rPr lang="en-US" sz="4000" dirty="0" smtClean="0"/>
              <a:t/>
            </a:r>
            <a:br>
              <a:rPr lang="en-US" sz="4000" dirty="0" smtClean="0"/>
            </a:br>
            <a:r>
              <a:rPr lang="en-US" sz="4000" dirty="0" smtClean="0"/>
              <a:t/>
            </a:r>
            <a:br>
              <a:rPr lang="en-US" sz="4000" dirty="0" smtClean="0"/>
            </a:br>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r>
              <a:rPr lang="en-US" sz="4000" dirty="0" smtClean="0"/>
              <a:t>The </a:t>
            </a:r>
            <a:r>
              <a:rPr lang="en-US" sz="4000" b="1" dirty="0" smtClean="0"/>
              <a:t>reciprocal pronoun</a:t>
            </a:r>
            <a:r>
              <a:rPr lang="en-US" sz="4000" dirty="0" smtClean="0"/>
              <a:t> ‘one another’ is used when more than two persons are referred to in a given situation. For example as in the following cases, “The boys in this class generally help </a:t>
            </a:r>
            <a:r>
              <a:rPr lang="en-US" sz="4000" i="1" dirty="0" smtClean="0"/>
              <a:t>one another</a:t>
            </a:r>
            <a:r>
              <a:rPr lang="en-US" sz="4000" dirty="0" smtClean="0"/>
              <a:t> while doing the project.” “The members of the football team congratulated </a:t>
            </a:r>
            <a:r>
              <a:rPr lang="en-US" sz="4000" i="1" dirty="0" smtClean="0"/>
              <a:t>one another</a:t>
            </a:r>
            <a:r>
              <a:rPr lang="en-US" sz="4000" dirty="0" smtClean="0"/>
              <a:t> on winning the world cup.”</a:t>
            </a:r>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7086600"/>
          </a:xfrm>
        </p:spPr>
        <p:txBody>
          <a:bodyPr>
            <a:noAutofit/>
          </a:bodyPr>
          <a:lstStyle/>
          <a:p>
            <a:r>
              <a:rPr lang="en-US" sz="4000" b="1" dirty="0" smtClean="0"/>
              <a:t>What are the things to remember while using reciprocal pronouns?</a:t>
            </a:r>
            <a:endParaRPr lang="en-US" sz="4000" dirty="0" smtClean="0"/>
          </a:p>
          <a:p>
            <a:pPr lvl="0" fontAlgn="t"/>
            <a:r>
              <a:rPr lang="en-US" sz="4000" dirty="0" smtClean="0"/>
              <a:t>The commonly used </a:t>
            </a:r>
            <a:r>
              <a:rPr lang="en-US" sz="4000" b="1" dirty="0" smtClean="0"/>
              <a:t>reciprocal pronouns</a:t>
            </a:r>
            <a:r>
              <a:rPr lang="en-US" sz="4000" dirty="0" smtClean="0"/>
              <a:t> ‘one another’ and ‘each other’ are not words used individually but are used together as phrases.</a:t>
            </a:r>
          </a:p>
          <a:p>
            <a:pPr lvl="0" fontAlgn="t"/>
            <a:r>
              <a:rPr lang="en-US" sz="4000" dirty="0" smtClean="0"/>
              <a:t>The use of a </a:t>
            </a:r>
            <a:r>
              <a:rPr lang="en-US" sz="4000" b="1" dirty="0" smtClean="0"/>
              <a:t>reciprocal pronoun</a:t>
            </a:r>
            <a:r>
              <a:rPr lang="en-US" sz="4000" dirty="0" smtClean="0"/>
              <a:t> suggests the existence of multiple nouns or a plural noun in the sentence. This is because a reciprocal pronoun requires another person to share the feeling or action.</a:t>
            </a:r>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lvl="0" algn="l"/>
            <a:r>
              <a:rPr lang="en-US" sz="4000" dirty="0" smtClean="0"/>
              <a:t>This is because a reciprocal pronoun requires another person to share the feeling or action.</a:t>
            </a:r>
          </a:p>
          <a:p>
            <a:pPr lvl="0" algn="l"/>
            <a:r>
              <a:rPr lang="en-US" sz="4000" dirty="0" smtClean="0"/>
              <a:t>Reciprocal nouns are used when two or more persons are performing the same the same action or thing.</a:t>
            </a:r>
          </a:p>
          <a:p>
            <a:pPr lvl="0" algn="l"/>
            <a:r>
              <a:rPr lang="en-US" sz="4000" dirty="0" smtClean="0"/>
              <a:t>Reciprocal pronouns should be used when both the individuals are equally responsible for the action or feeling.</a:t>
            </a:r>
          </a:p>
          <a:p>
            <a:pPr algn="l"/>
            <a:endParaRPr lang="en-US"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4" presetClass="exit" presetSubtype="0" fill="hold" grpId="0" nodeType="clickEffect">
                                  <p:stCondLst>
                                    <p:cond delay="0"/>
                                  </p:stCondLst>
                                  <p:childTnLst>
                                    <p:anim to="" calcmode="lin" valueType="num">
                                      <p:cBhvr>
                                        <p:cTn id="16" dur="1"/>
                                        <p:tgtEl>
                                          <p:spTgt spid="3">
                                            <p:txEl>
                                              <p:pRg st="2" end="2"/>
                                            </p:txEl>
                                          </p:spTgt>
                                        </p:tgtEl>
                                        <p:attrNameLst>
                                          <p:attrName/>
                                        </p:attrNameLst>
                                      </p:cBhvr>
                                    </p:anim>
                                    <p:set>
                                      <p:cBhvr>
                                        <p:cTn id="17"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lvl="0" fontAlgn="t"/>
            <a:r>
              <a:rPr lang="en-US" sz="4000" b="1" dirty="0" smtClean="0"/>
              <a:t>Reciprocal pronoun</a:t>
            </a:r>
            <a:r>
              <a:rPr lang="en-US" sz="4000" dirty="0" smtClean="0"/>
              <a:t>s can be used in the </a:t>
            </a:r>
            <a:r>
              <a:rPr lang="en-US" sz="4000" dirty="0" smtClean="0">
                <a:hlinkClick r:id="rId3"/>
              </a:rPr>
              <a:t>possessive</a:t>
            </a:r>
            <a:r>
              <a:rPr lang="en-US" sz="4000" dirty="0" smtClean="0"/>
              <a:t> form as in this sentence, “Paul and Ann can wear </a:t>
            </a:r>
            <a:r>
              <a:rPr lang="en-US" sz="4000" i="1" dirty="0" smtClean="0"/>
              <a:t>each other’s </a:t>
            </a:r>
            <a:r>
              <a:rPr lang="en-US" sz="4000" dirty="0" smtClean="0"/>
              <a:t>jacket. Thus by adding the apostrophe‘s’ to the reciprocal pronoun, the meaning is correctly expressed in the </a:t>
            </a:r>
            <a:r>
              <a:rPr lang="en-US" sz="4000" dirty="0" smtClean="0">
                <a:hlinkClick r:id="rId3"/>
              </a:rPr>
              <a:t>possessive</a:t>
            </a:r>
            <a:r>
              <a:rPr lang="en-US" sz="4000" dirty="0" smtClean="0"/>
              <a:t> form. Here it means that Paul and Ann both have jackets that the other can fit into easily. </a:t>
            </a:r>
          </a:p>
          <a:p>
            <a:r>
              <a:rPr lang="en-US" sz="4000" dirty="0" smtClean="0"/>
              <a:t> </a:t>
            </a:r>
          </a:p>
          <a:p>
            <a:pPr algn="l"/>
            <a:endParaRPr lang="en-US" sz="4000" dirty="0"/>
          </a:p>
        </p:txBody>
      </p:sp>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xit" presetSubtype="0" fill="hold" grpId="0" nodeType="clickEffect">
                                  <p:stCondLst>
                                    <p:cond delay="0"/>
                                  </p:stCondLst>
                                  <p:childTnLst>
                                    <p:anim to="" calcmode="lin" valueType="num">
                                      <p:cBhvr>
                                        <p:cTn id="6" dur="1"/>
                                        <p:tgtEl>
                                          <p:spTgt spid="3">
                                            <p:txEl>
                                              <p:pRg st="0" end="0"/>
                                            </p:txEl>
                                          </p:spTgt>
                                        </p:tgtEl>
                                        <p:attrNameLst>
                                          <p:attrName/>
                                        </p:attrNameLst>
                                      </p:cBhvr>
                                    </p:anim>
                                    <p:set>
                                      <p:cBhvr>
                                        <p:cTn id="7"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4" presetClass="exit" presetSubtype="0" fill="hold" grpId="0" nodeType="clickEffect">
                                  <p:stCondLst>
                                    <p:cond delay="0"/>
                                  </p:stCondLst>
                                  <p:childTnLst>
                                    <p:anim to="" calcmode="lin" valueType="num">
                                      <p:cBhvr>
                                        <p:cTn id="11" dur="1"/>
                                        <p:tgtEl>
                                          <p:spTgt spid="3">
                                            <p:txEl>
                                              <p:pRg st="1" end="1"/>
                                            </p:txEl>
                                          </p:spTgt>
                                        </p:tgtEl>
                                        <p:attrNameLst>
                                          <p:attrName/>
                                        </p:attrNameLst>
                                      </p:cBhvr>
                                    </p:anim>
                                    <p:set>
                                      <p:cBhvr>
                                        <p:cTn id="12" dur="1" fill="hold">
                                          <p:stCondLst>
                                            <p:cond delay="0"/>
                                          </p:stCondLst>
                                        </p:cTn>
                                        <p:tgtEl>
                                          <p:spTgt spid="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7410" name="Picture 2" descr="D:\images (3).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4" name="Footer Placeholder 3"/>
          <p:cNvSpPr>
            <a:spLocks noGrp="1"/>
          </p:cNvSpPr>
          <p:nvPr>
            <p:ph type="ftr" sz="quarter" idx="11"/>
          </p:nvPr>
        </p:nvSpPr>
        <p:spPr/>
        <p:txBody>
          <a:bodyPr/>
          <a:lstStyle/>
          <a:p>
            <a:r>
              <a:rPr lang="en-US" smtClean="0"/>
              <a:t>Prepared by: Dipakbhai V. Parikh</a:t>
            </a:r>
            <a:endParaRPr lang="en-US"/>
          </a:p>
        </p:txBody>
      </p:sp>
    </p:spTree>
  </p:cSld>
  <p:clrMapOvr>
    <a:masterClrMapping/>
  </p:clrMapOvr>
  <p:transition spd="slow">
    <p:dissolve/>
    <p:sndAc>
      <p:stSnd>
        <p:snd r:embed="rId2" name="bomb.wav" builtIn="1"/>
      </p:stSnd>
    </p:sndAc>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1282</Words>
  <Application>Microsoft Office PowerPoint</Application>
  <PresentationFormat>On-screen Show (4:3)</PresentationFormat>
  <Paragraphs>178</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Dipak</dc:creator>
  <cp:lastModifiedBy>Dipak</cp:lastModifiedBy>
  <cp:revision>64</cp:revision>
  <dcterms:created xsi:type="dcterms:W3CDTF">2013-04-20T13:53:14Z</dcterms:created>
  <dcterms:modified xsi:type="dcterms:W3CDTF">2013-05-03T16:22:23Z</dcterms:modified>
</cp:coreProperties>
</file>