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85" r:id="rId2"/>
    <p:sldId id="284" r:id="rId3"/>
    <p:sldId id="256" r:id="rId4"/>
    <p:sldId id="257" r:id="rId5"/>
    <p:sldId id="258"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86" r:id="rId26"/>
    <p:sldId id="298" r:id="rId27"/>
    <p:sldId id="299" r:id="rId28"/>
    <p:sldId id="300" r:id="rId29"/>
    <p:sldId id="301" r:id="rId30"/>
    <p:sldId id="305" r:id="rId31"/>
    <p:sldId id="306" r:id="rId32"/>
    <p:sldId id="307" r:id="rId33"/>
    <p:sldId id="308" r:id="rId34"/>
    <p:sldId id="309" r:id="rId35"/>
    <p:sldId id="310" r:id="rId36"/>
    <p:sldId id="311" r:id="rId37"/>
    <p:sldId id="312" r:id="rId38"/>
    <p:sldId id="313" r:id="rId39"/>
    <p:sldId id="314" r:id="rId40"/>
    <p:sldId id="302" r:id="rId41"/>
    <p:sldId id="303" r:id="rId42"/>
    <p:sldId id="304" r:id="rId43"/>
    <p:sldId id="290" r:id="rId44"/>
    <p:sldId id="291" r:id="rId45"/>
    <p:sldId id="292" r:id="rId46"/>
    <p:sldId id="293" r:id="rId47"/>
    <p:sldId id="294" r:id="rId48"/>
    <p:sldId id="295" r:id="rId49"/>
    <p:sldId id="296" r:id="rId50"/>
    <p:sldId id="297" r:id="rId51"/>
    <p:sldId id="315" r:id="rId52"/>
    <p:sldId id="317" r:id="rId53"/>
    <p:sldId id="318"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3002" autoAdjust="0"/>
    <p:restoredTop sz="94660"/>
  </p:normalViewPr>
  <p:slideViewPr>
    <p:cSldViewPr>
      <p:cViewPr>
        <p:scale>
          <a:sx n="80" d="100"/>
          <a:sy n="80" d="100"/>
        </p:scale>
        <p:origin x="-216" y="-15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5571DA-461B-4910-88EC-69DE14CE9AC1}" type="datetimeFigureOut">
              <a:rPr lang="en-US" smtClean="0"/>
              <a:pPr/>
              <a:t>23/05/2013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983A09-49DD-4FA9-9C5F-DD452C41150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0983A09-49DD-4FA9-9C5F-DD452C411505}"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E3D6C1-2902-4667-A997-AEB3AA05B68A}" type="slidenum">
              <a:rPr lang="en-US"/>
              <a:pPr/>
              <a:t>25</a:t>
            </a:fld>
            <a:endParaRPr lang="en-US"/>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6155D8-ED69-44D6-A6C4-F74C9B84F245}" type="slidenum">
              <a:rPr lang="en-US"/>
              <a:pPr/>
              <a:t>26</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7E50AD-DBB9-440F-AC05-2200400C1DA5}" type="slidenum">
              <a:rPr lang="en-US"/>
              <a:pPr/>
              <a:t>27</a:t>
            </a:fld>
            <a:endParaRPr lang="en-US"/>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A98C75-6848-4DD7-9DEF-9C980FCABC60}" type="slidenum">
              <a:rPr lang="en-US"/>
              <a:pPr/>
              <a:t>28</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9B933D-7516-420E-91AD-BD926059313A}" type="slidenum">
              <a:rPr lang="en-US"/>
              <a:pPr/>
              <a:t>29</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C9EF3D-DBEE-45ED-AE3B-062D8842EC99}" type="slidenum">
              <a:rPr lang="en-US"/>
              <a:pPr/>
              <a:t>40</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67309D-5FFA-4996-9430-E66B0EB06500}" type="slidenum">
              <a:rPr lang="en-US"/>
              <a:pPr/>
              <a:t>41</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55D588-D04B-4F2E-8DC0-8677D3FC5945}" type="slidenum">
              <a:rPr lang="en-US"/>
              <a:pPr/>
              <a:t>42</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C950E797-22AD-4F6C-85B4-F135BBFD0DDA}" type="datetime1">
              <a:rPr lang="en-US" smtClean="0"/>
              <a:pPr/>
              <a:t>23/05/2013</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r>
              <a:rPr lang="en-US" smtClean="0"/>
              <a:t>Prepared by: Dipakbhai V.Parikh (M.9426410319)</a:t>
            </a:r>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69900A2B-5996-4C67-BEB8-2D9352F53276}" type="slidenum">
              <a:rPr lang="en-US" smtClean="0"/>
              <a:pPr/>
              <a:t>‹#›</a:t>
            </a:fld>
            <a:endParaRPr lang="en-US"/>
          </a:p>
        </p:txBody>
      </p:sp>
    </p:spTree>
  </p:cSld>
  <p:clrMapOvr>
    <a:masterClrMapping/>
  </p:clrMapOvr>
  <p:transition spd="slow">
    <p:dissolve/>
    <p:sndAc>
      <p:stSnd>
        <p:snd r:embed="rId1" name="applause.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E990856E-BD64-4B8A-AAC8-A65C06FAC8F2}" type="datetime1">
              <a:rPr lang="en-US" smtClean="0"/>
              <a:pPr/>
              <a:t>23/05/2013</a:t>
            </a:fld>
            <a:endParaRPr lang="en-US"/>
          </a:p>
        </p:txBody>
      </p:sp>
      <p:sp>
        <p:nvSpPr>
          <p:cNvPr id="5" name="Footer Placeholder 4"/>
          <p:cNvSpPr>
            <a:spLocks noGrp="1"/>
          </p:cNvSpPr>
          <p:nvPr>
            <p:ph type="ftr" sz="quarter" idx="11"/>
          </p:nvPr>
        </p:nvSpPr>
        <p:spPr>
          <a:xfrm>
            <a:off x="457200" y="6480969"/>
            <a:ext cx="4260056" cy="300831"/>
          </a:xfrm>
        </p:spPr>
        <p:txBody>
          <a:bodyPr/>
          <a:lstStyle/>
          <a:p>
            <a:r>
              <a:rPr lang="en-US" smtClean="0"/>
              <a:t>Prepared by: Dipakbhai V.Parikh (M.9426410319)</a:t>
            </a:r>
            <a:endParaRPr lang="en-US"/>
          </a:p>
        </p:txBody>
      </p:sp>
      <p:sp>
        <p:nvSpPr>
          <p:cNvPr id="6" name="Slide Number Placeholder 5"/>
          <p:cNvSpPr>
            <a:spLocks noGrp="1"/>
          </p:cNvSpPr>
          <p:nvPr>
            <p:ph type="sldNum" sz="quarter" idx="12"/>
          </p:nvPr>
        </p:nvSpPr>
        <p:spPr/>
        <p:txBody>
          <a:bodyPr/>
          <a:lstStyle/>
          <a:p>
            <a:fld id="{69900A2B-5996-4C67-BEB8-2D9352F53276}" type="slidenum">
              <a:rPr lang="en-US" smtClean="0"/>
              <a:pPr/>
              <a:t>‹#›</a:t>
            </a:fld>
            <a:endParaRPr lang="en-US"/>
          </a:p>
        </p:txBody>
      </p:sp>
    </p:spTree>
  </p:cSld>
  <p:clrMapOvr>
    <a:masterClrMapping/>
  </p:clrMapOvr>
  <p:transition spd="slow">
    <p:dissolve/>
    <p:sndAc>
      <p:stSnd>
        <p:snd r:embed="rId1" name="applause.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4797C91F-4AB7-414E-B5E2-B276D11B3BE7}" type="datetime1">
              <a:rPr lang="en-US" smtClean="0"/>
              <a:pPr/>
              <a:t>23/05/2013</a:t>
            </a:fld>
            <a:endParaRPr lang="en-US"/>
          </a:p>
        </p:txBody>
      </p:sp>
      <p:sp>
        <p:nvSpPr>
          <p:cNvPr id="5" name="Footer Placeholder 4"/>
          <p:cNvSpPr>
            <a:spLocks noGrp="1"/>
          </p:cNvSpPr>
          <p:nvPr>
            <p:ph type="ftr" sz="quarter" idx="11"/>
          </p:nvPr>
        </p:nvSpPr>
        <p:spPr>
          <a:xfrm>
            <a:off x="2619376" y="6480969"/>
            <a:ext cx="4260056" cy="300831"/>
          </a:xfrm>
        </p:spPr>
        <p:txBody>
          <a:bodyPr/>
          <a:lstStyle/>
          <a:p>
            <a:r>
              <a:rPr lang="en-US" smtClean="0"/>
              <a:t>Prepared by: Dipakbhai V.Parikh (M.9426410319)</a:t>
            </a:r>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69900A2B-5996-4C67-BEB8-2D9352F53276}"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transition spd="slow">
    <p:dissolve/>
    <p:sndAc>
      <p:stSnd>
        <p:snd r:embed="rId1" name="applause.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16A643B7-D69F-4A43-8429-730709417AE6}" type="datetime1">
              <a:rPr lang="en-US" smtClean="0"/>
              <a:pPr/>
              <a:t>23/05/2013</a:t>
            </a:fld>
            <a:endParaRPr lang="en-US"/>
          </a:p>
        </p:txBody>
      </p:sp>
      <p:sp>
        <p:nvSpPr>
          <p:cNvPr id="6" name="Footer Placeholder 5"/>
          <p:cNvSpPr>
            <a:spLocks noGrp="1"/>
          </p:cNvSpPr>
          <p:nvPr>
            <p:ph type="ftr" sz="quarter" idx="11"/>
          </p:nvPr>
        </p:nvSpPr>
        <p:spPr>
          <a:xfrm>
            <a:off x="457200" y="6480969"/>
            <a:ext cx="4260056" cy="301752"/>
          </a:xfrm>
        </p:spPr>
        <p:txBody>
          <a:bodyPr/>
          <a:lstStyle/>
          <a:p>
            <a:r>
              <a:rPr lang="en-US" smtClean="0"/>
              <a:t>Prepared by: Dipakbhai V.Parikh (M.9426410319)</a:t>
            </a:r>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69900A2B-5996-4C67-BEB8-2D9352F53276}" type="slidenum">
              <a:rPr lang="en-US" smtClean="0"/>
              <a:pPr/>
              <a:t>‹#›</a:t>
            </a:fld>
            <a:endParaRPr lang="en-US"/>
          </a:p>
        </p:txBody>
      </p:sp>
    </p:spTree>
  </p:cSld>
  <p:clrMapOvr>
    <a:masterClrMapping/>
  </p:clrMapOvr>
  <p:transition spd="slow">
    <p:dissolve/>
    <p:sndAc>
      <p:stSnd>
        <p:snd r:embed="rId1" name="applause.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22DDB326-F9EF-4BFF-AF29-9F97F4C5B2F7}" type="datetime1">
              <a:rPr lang="en-US" smtClean="0"/>
              <a:pPr/>
              <a:t>23/05/2013</a:t>
            </a:fld>
            <a:endParaRPr lang="en-US"/>
          </a:p>
        </p:txBody>
      </p:sp>
      <p:sp>
        <p:nvSpPr>
          <p:cNvPr id="8" name="Footer Placeholder 7"/>
          <p:cNvSpPr>
            <a:spLocks noGrp="1"/>
          </p:cNvSpPr>
          <p:nvPr>
            <p:ph type="ftr" sz="quarter" idx="11"/>
          </p:nvPr>
        </p:nvSpPr>
        <p:spPr>
          <a:xfrm>
            <a:off x="457200" y="6480969"/>
            <a:ext cx="4261104" cy="301752"/>
          </a:xfrm>
        </p:spPr>
        <p:txBody>
          <a:bodyPr/>
          <a:lstStyle/>
          <a:p>
            <a:r>
              <a:rPr lang="en-US" smtClean="0"/>
              <a:t>Prepared by: Dipakbhai V.Parikh (M.9426410319)</a:t>
            </a:r>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69900A2B-5996-4C67-BEB8-2D9352F5327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slow">
    <p:dissolve/>
    <p:sndAc>
      <p:stSnd>
        <p:snd r:embed="rId1" name="applause.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99FBACA-1C7E-471B-A835-10A9FEF32146}" type="datetime1">
              <a:rPr lang="en-US" smtClean="0"/>
              <a:pPr/>
              <a:t>23/05/2013</a:t>
            </a:fld>
            <a:endParaRPr lang="en-US"/>
          </a:p>
        </p:txBody>
      </p:sp>
      <p:sp>
        <p:nvSpPr>
          <p:cNvPr id="4" name="Footer Placeholder 3"/>
          <p:cNvSpPr>
            <a:spLocks noGrp="1"/>
          </p:cNvSpPr>
          <p:nvPr>
            <p:ph type="ftr" sz="quarter" idx="11"/>
          </p:nvPr>
        </p:nvSpPr>
        <p:spPr/>
        <p:txBody>
          <a:bodyPr/>
          <a:lstStyle/>
          <a:p>
            <a:r>
              <a:rPr lang="en-US" smtClean="0"/>
              <a:t>Prepared by: Dipakbhai V.Parikh (M.9426410319)</a:t>
            </a:r>
            <a:endParaRPr lang="en-US"/>
          </a:p>
        </p:txBody>
      </p:sp>
      <p:sp>
        <p:nvSpPr>
          <p:cNvPr id="5" name="Slide Number Placeholder 4"/>
          <p:cNvSpPr>
            <a:spLocks noGrp="1"/>
          </p:cNvSpPr>
          <p:nvPr>
            <p:ph type="sldNum" sz="quarter" idx="12"/>
          </p:nvPr>
        </p:nvSpPr>
        <p:spPr/>
        <p:txBody>
          <a:bodyPr/>
          <a:lstStyle/>
          <a:p>
            <a:fld id="{69900A2B-5996-4C67-BEB8-2D9352F53276}" type="slidenum">
              <a:rPr lang="en-US" smtClean="0"/>
              <a:pPr/>
              <a:t>‹#›</a:t>
            </a:fld>
            <a:endParaRPr lang="en-US"/>
          </a:p>
        </p:txBody>
      </p:sp>
    </p:spTree>
  </p:cSld>
  <p:clrMapOvr>
    <a:masterClrMapping/>
  </p:clrMapOvr>
  <p:transition spd="slow">
    <p:dissolve/>
    <p:sndAc>
      <p:stSnd>
        <p:snd r:embed="rId1" name="applause.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B12C7531-1029-4511-850D-7F1CD8AC7A20}" type="datetime1">
              <a:rPr lang="en-US" smtClean="0"/>
              <a:pPr/>
              <a:t>23/05/2013</a:t>
            </a:fld>
            <a:endParaRPr lang="en-US"/>
          </a:p>
        </p:txBody>
      </p:sp>
      <p:sp>
        <p:nvSpPr>
          <p:cNvPr id="3" name="Footer Placeholder 2"/>
          <p:cNvSpPr>
            <a:spLocks noGrp="1"/>
          </p:cNvSpPr>
          <p:nvPr>
            <p:ph type="ftr" sz="quarter" idx="11"/>
          </p:nvPr>
        </p:nvSpPr>
        <p:spPr>
          <a:xfrm>
            <a:off x="457200" y="6481890"/>
            <a:ext cx="4260056" cy="300831"/>
          </a:xfrm>
        </p:spPr>
        <p:txBody>
          <a:bodyPr/>
          <a:lstStyle/>
          <a:p>
            <a:r>
              <a:rPr lang="en-US" smtClean="0"/>
              <a:t>Prepared by: Dipakbhai V.Parikh (M.9426410319)</a:t>
            </a:r>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69900A2B-5996-4C67-BEB8-2D9352F53276}" type="slidenum">
              <a:rPr lang="en-US" smtClean="0"/>
              <a:pPr/>
              <a:t>‹#›</a:t>
            </a:fld>
            <a:endParaRPr lang="en-US"/>
          </a:p>
        </p:txBody>
      </p:sp>
    </p:spTree>
  </p:cSld>
  <p:clrMapOvr>
    <a:masterClrMapping/>
  </p:clrMapOvr>
  <p:transition spd="slow">
    <p:dissolve/>
    <p:sndAc>
      <p:stSnd>
        <p:snd r:embed="rId1" name="applause.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B7BEF644-13DB-4A91-8292-0D421837B38D}" type="datetime1">
              <a:rPr lang="en-US" smtClean="0"/>
              <a:pPr/>
              <a:t>23/05/2013</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r>
              <a:rPr lang="en-US" smtClean="0"/>
              <a:t>Prepared by: Dipakbhai V.Parikh (M.9426410319)</a:t>
            </a:r>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69900A2B-5996-4C67-BEB8-2D9352F5327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slow">
    <p:dissolve/>
    <p:sndAc>
      <p:stSnd>
        <p:snd r:embed="rId1" name="applause.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54105704-2A74-42C8-B4CE-9AB7CDE710C5}" type="datetime1">
              <a:rPr lang="en-US" smtClean="0"/>
              <a:pPr/>
              <a:t>23/05/2013</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r>
              <a:rPr lang="en-US" smtClean="0"/>
              <a:t>Prepared by: Dipakbhai V.Parikh (M.9426410319)</a:t>
            </a:r>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69900A2B-5996-4C67-BEB8-2D9352F5327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slow">
    <p:dissolve/>
    <p:sndAc>
      <p:stSnd>
        <p:snd r:embed="rId1" name="applause.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24E21F1-D191-4BAF-80D0-EC4D69F28B87}" type="datetime1">
              <a:rPr lang="en-US" smtClean="0"/>
              <a:pPr/>
              <a:t>23/05/2013</a:t>
            </a:fld>
            <a:endParaRPr lang="en-US"/>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
        <p:nvSpPr>
          <p:cNvPr id="6" name="Slide Number Placeholder 5"/>
          <p:cNvSpPr>
            <a:spLocks noGrp="1"/>
          </p:cNvSpPr>
          <p:nvPr>
            <p:ph type="sldNum" sz="quarter" idx="12"/>
          </p:nvPr>
        </p:nvSpPr>
        <p:spPr/>
        <p:txBody>
          <a:bodyPr/>
          <a:lstStyle/>
          <a:p>
            <a:fld id="{69900A2B-5996-4C67-BEB8-2D9352F53276}" type="slidenum">
              <a:rPr lang="en-US" smtClean="0"/>
              <a:pPr/>
              <a:t>‹#›</a:t>
            </a:fld>
            <a:endParaRPr lang="en-US"/>
          </a:p>
        </p:txBody>
      </p:sp>
    </p:spTree>
  </p:cSld>
  <p:clrMapOvr>
    <a:masterClrMapping/>
  </p:clrMapOvr>
  <p:transition spd="slow">
    <p:dissolve/>
    <p:sndAc>
      <p:stSnd>
        <p:snd r:embed="rId1" name="applause.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396C582-A1CF-41A0-9DD8-0D8B1BAD1309}" type="datetime1">
              <a:rPr lang="en-US" smtClean="0"/>
              <a:pPr/>
              <a:t>23/05/2013</a:t>
            </a:fld>
            <a:endParaRPr lang="en-US"/>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
        <p:nvSpPr>
          <p:cNvPr id="6" name="Slide Number Placeholder 5"/>
          <p:cNvSpPr>
            <a:spLocks noGrp="1"/>
          </p:cNvSpPr>
          <p:nvPr>
            <p:ph type="sldNum" sz="quarter" idx="12"/>
          </p:nvPr>
        </p:nvSpPr>
        <p:spPr/>
        <p:txBody>
          <a:bodyPr/>
          <a:lstStyle/>
          <a:p>
            <a:fld id="{69900A2B-5996-4C67-BEB8-2D9352F53276}" type="slidenum">
              <a:rPr lang="en-US" smtClean="0"/>
              <a:pPr/>
              <a:t>‹#›</a:t>
            </a:fld>
            <a:endParaRPr lang="en-US"/>
          </a:p>
        </p:txBody>
      </p:sp>
    </p:spTree>
  </p:cSld>
  <p:clrMapOvr>
    <a:masterClrMapping/>
  </p:clrMapOvr>
  <p:transition spd="slow">
    <p:dissolve/>
    <p:sndAc>
      <p:stSnd>
        <p:snd r:embed="rId1" name="applause.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F4C9D9D4-8255-4A6C-A4CA-92CBAA7C20EE}" type="datetime1">
              <a:rPr lang="en-US" smtClean="0"/>
              <a:pPr/>
              <a:t>23/05/2013</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r>
              <a:rPr lang="en-US" smtClean="0"/>
              <a:t>Prepared by: Dipakbhai V.Parikh (M.9426410319)</a:t>
            </a:r>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69900A2B-5996-4C67-BEB8-2D9352F5327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dissolve/>
    <p:sndAc>
      <p:stSnd>
        <p:snd r:embed="rId13" name="applause.wav" builtIn="1"/>
      </p:stSnd>
    </p:sndAc>
  </p:transition>
  <p:hf sldNum="0" hdr="0" dt="0"/>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mailto:Contactme@hotmail.com" TargetMode="External"/><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1026" name="Picture 2" descr="D:\download (4).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2050" name="Picture 2" descr="D:\download.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dirty="0" smtClean="0">
                <a:latin typeface="Times New Roman" pitchFamily="18" charset="0"/>
                <a:cs typeface="Times New Roman" pitchFamily="18" charset="0"/>
              </a:rPr>
              <a:t>       </a:t>
            </a:r>
            <a:r>
              <a:rPr lang="en-US" sz="4000" dirty="0" smtClean="0">
                <a:latin typeface="Times New Roman" pitchFamily="18" charset="0"/>
                <a:cs typeface="Times New Roman" pitchFamily="18" charset="0"/>
              </a:rPr>
              <a:t>   </a:t>
            </a:r>
            <a:r>
              <a:rPr lang="en-US" sz="6000" dirty="0" smtClean="0">
                <a:latin typeface="Times New Roman" pitchFamily="18" charset="0"/>
                <a:cs typeface="Times New Roman" pitchFamily="18" charset="0"/>
              </a:rPr>
              <a:t>Letter Writing Part-2</a:t>
            </a:r>
          </a:p>
          <a:p>
            <a:pPr algn="l"/>
            <a:r>
              <a:rPr lang="en-US" sz="6000" dirty="0">
                <a:latin typeface="Times New Roman" pitchFamily="18" charset="0"/>
                <a:cs typeface="Times New Roman" pitchFamily="18" charset="0"/>
              </a:rPr>
              <a:t> </a:t>
            </a:r>
            <a:r>
              <a:rPr lang="en-US" sz="6000" dirty="0" smtClean="0">
                <a:latin typeface="Times New Roman" pitchFamily="18" charset="0"/>
                <a:cs typeface="Times New Roman" pitchFamily="18" charset="0"/>
              </a:rPr>
              <a:t>           Formal Letter</a:t>
            </a:r>
          </a:p>
          <a:p>
            <a:pPr algn="l"/>
            <a:r>
              <a:rPr lang="en-US" sz="6000" dirty="0">
                <a:latin typeface="Times New Roman" pitchFamily="18" charset="0"/>
                <a:cs typeface="Times New Roman" pitchFamily="18" charset="0"/>
              </a:rPr>
              <a:t> </a:t>
            </a:r>
            <a:r>
              <a:rPr lang="en-US" sz="6000" dirty="0" smtClean="0">
                <a:latin typeface="Times New Roman" pitchFamily="18" charset="0"/>
                <a:cs typeface="Times New Roman" pitchFamily="18" charset="0"/>
              </a:rPr>
              <a:t>           Prepared by:</a:t>
            </a:r>
          </a:p>
          <a:p>
            <a:pPr algn="l"/>
            <a:r>
              <a:rPr lang="en-US" sz="6000" dirty="0">
                <a:latin typeface="Times New Roman" pitchFamily="18" charset="0"/>
                <a:cs typeface="Times New Roman" pitchFamily="18" charset="0"/>
              </a:rPr>
              <a:t> </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Dipakbhai</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V.Parikh</a:t>
            </a:r>
            <a:endParaRPr lang="en-US" sz="6000" dirty="0" smtClean="0">
              <a:latin typeface="Times New Roman" pitchFamily="18" charset="0"/>
              <a:cs typeface="Times New Roman" pitchFamily="18" charset="0"/>
            </a:endParaRPr>
          </a:p>
          <a:p>
            <a:pPr algn="l"/>
            <a:r>
              <a:rPr lang="en-US" sz="6000" dirty="0">
                <a:latin typeface="Times New Roman" pitchFamily="18" charset="0"/>
                <a:cs typeface="Times New Roman" pitchFamily="18" charset="0"/>
              </a:rPr>
              <a:t> </a:t>
            </a:r>
            <a:r>
              <a:rPr lang="en-US" sz="6000" dirty="0" smtClean="0">
                <a:latin typeface="Times New Roman" pitchFamily="18" charset="0"/>
                <a:cs typeface="Times New Roman" pitchFamily="18" charset="0"/>
              </a:rPr>
              <a:t>         Principal,</a:t>
            </a:r>
          </a:p>
          <a:p>
            <a:pPr algn="l"/>
            <a:r>
              <a:rPr lang="en-US" sz="6000" dirty="0">
                <a:latin typeface="Times New Roman" pitchFamily="18" charset="0"/>
                <a:cs typeface="Times New Roman" pitchFamily="18" charset="0"/>
              </a:rPr>
              <a:t> </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Vakal</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Vidyalaya</a:t>
            </a:r>
            <a:r>
              <a:rPr lang="en-US" sz="6000" dirty="0" smtClean="0">
                <a:latin typeface="Times New Roman" pitchFamily="18" charset="0"/>
                <a:cs typeface="Times New Roman" pitchFamily="18" charset="0"/>
              </a:rPr>
              <a:t>, </a:t>
            </a:r>
          </a:p>
          <a:p>
            <a:pPr algn="l"/>
            <a:r>
              <a:rPr lang="en-US" sz="6000" dirty="0">
                <a:latin typeface="Times New Roman" pitchFamily="18" charset="0"/>
                <a:cs typeface="Times New Roman" pitchFamily="18" charset="0"/>
              </a:rPr>
              <a:t> </a:t>
            </a:r>
            <a:r>
              <a:rPr lang="en-US" sz="6000" dirty="0" smtClean="0">
                <a:latin typeface="Times New Roman" pitchFamily="18" charset="0"/>
                <a:cs typeface="Times New Roman" pitchFamily="18" charset="0"/>
              </a:rPr>
              <a:t>          </a:t>
            </a:r>
            <a:r>
              <a:rPr lang="en-US" sz="6000" dirty="0" err="1" smtClean="0">
                <a:latin typeface="Times New Roman" pitchFamily="18" charset="0"/>
                <a:cs typeface="Times New Roman" pitchFamily="18" charset="0"/>
              </a:rPr>
              <a:t>Bajuwa</a:t>
            </a:r>
            <a:r>
              <a:rPr lang="en-US" sz="6000" dirty="0" smtClean="0">
                <a:latin typeface="Times New Roman" pitchFamily="18" charset="0"/>
                <a:cs typeface="Times New Roman" pitchFamily="18" charset="0"/>
              </a:rPr>
              <a:t>, Baroda.</a:t>
            </a:r>
            <a:endParaRPr lang="en-US" dirty="0">
              <a:latin typeface="Times New Roman" pitchFamily="18" charset="0"/>
              <a:cs typeface="Times New Roman" pitchFamily="18" charset="0"/>
            </a:endParaRPr>
          </a:p>
        </p:txBody>
      </p:sp>
      <p:sp>
        <p:nvSpPr>
          <p:cNvPr id="5" name="Footer Placeholder 4"/>
          <p:cNvSpPr>
            <a:spLocks noGrp="1"/>
          </p:cNvSpPr>
          <p:nvPr>
            <p:ph type="ftr" sz="quarter" idx="11"/>
          </p:nvPr>
        </p:nvSpPr>
        <p:spPr>
          <a:xfrm>
            <a:off x="1219200" y="6324600"/>
            <a:ext cx="5791200" cy="365125"/>
          </a:xfrm>
        </p:spPr>
        <p:txBody>
          <a:bodyPr/>
          <a:lstStyle/>
          <a:p>
            <a:r>
              <a:rPr lang="en-US" dirty="0" smtClean="0"/>
              <a:t>Prepared by: </a:t>
            </a:r>
            <a:r>
              <a:rPr lang="en-US" dirty="0" err="1" smtClean="0"/>
              <a:t>Dipakbhai</a:t>
            </a:r>
            <a:r>
              <a:rPr lang="en-US" dirty="0" smtClean="0"/>
              <a:t> </a:t>
            </a:r>
            <a:r>
              <a:rPr lang="en-US" dirty="0" err="1" smtClean="0"/>
              <a:t>V.Parikh</a:t>
            </a:r>
            <a:r>
              <a:rPr lang="en-US" dirty="0" smtClean="0"/>
              <a:t> (M.9426410319)</a:t>
            </a:r>
            <a:endParaRPr lang="en-US" dirty="0"/>
          </a:p>
        </p:txBody>
      </p:sp>
    </p:spTree>
  </p:cSld>
  <p:clrMapOvr>
    <a:masterClrMapping/>
  </p:clrMapOvr>
  <p:transition spd="slow">
    <p:dissolve/>
    <p:sndAc>
      <p:stSnd>
        <p:snd r:embed="rId3"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lnSpcReduction="10000"/>
          </a:bodyPr>
          <a:lstStyle/>
          <a:p>
            <a:pPr algn="l"/>
            <a:r>
              <a:rPr lang="en-US" sz="4000" dirty="0" smtClean="0"/>
              <a:t>-Formal letters are written to officials, businessmen, persons holding positions of authority, or to the people known to you.</a:t>
            </a:r>
          </a:p>
          <a:p>
            <a:pPr algn="l">
              <a:buFontTx/>
              <a:buChar char="-"/>
            </a:pPr>
            <a:r>
              <a:rPr lang="en-US" sz="4000" dirty="0" smtClean="0"/>
              <a:t>Such letters are termed formal because there is a special form of style as well as vocabulary that is to be used. These letters are short and to the point and consist of definite, special vocabulary.</a:t>
            </a:r>
          </a:p>
          <a:p>
            <a:pPr algn="l">
              <a:buFontTx/>
              <a:buChar char="-"/>
            </a:pPr>
            <a:r>
              <a:rPr lang="en-US" sz="4000" dirty="0" smtClean="0"/>
              <a:t>The general format for such letters is as follows: </a:t>
            </a:r>
            <a:endParaRPr lang="en-US" sz="4000" dirty="0"/>
          </a:p>
        </p:txBody>
      </p:sp>
      <p:sp>
        <p:nvSpPr>
          <p:cNvPr id="5" name="Footer Placeholder 4"/>
          <p:cNvSpPr>
            <a:spLocks noGrp="1"/>
          </p:cNvSpPr>
          <p:nvPr>
            <p:ph type="ftr" sz="quarter" idx="11"/>
          </p:nvPr>
        </p:nvSpPr>
        <p:spPr>
          <a:xfrm>
            <a:off x="1905000" y="6492875"/>
            <a:ext cx="5791200" cy="365125"/>
          </a:xfrm>
        </p:spPr>
        <p:txBody>
          <a:bodyPr/>
          <a:lstStyle/>
          <a:p>
            <a:r>
              <a:rPr lang="en-US" dirty="0" smtClean="0"/>
              <a:t>Prepared by: </a:t>
            </a:r>
            <a:r>
              <a:rPr lang="en-US" dirty="0" err="1" smtClean="0"/>
              <a:t>Dipakbhai</a:t>
            </a:r>
            <a:r>
              <a:rPr lang="en-US" dirty="0" smtClean="0"/>
              <a:t> </a:t>
            </a:r>
            <a:r>
              <a:rPr lang="en-US" dirty="0" err="1" smtClean="0"/>
              <a:t>V.Parikh</a:t>
            </a:r>
            <a:r>
              <a:rPr lang="en-US" dirty="0" smtClean="0"/>
              <a:t> (M.9426410319)</a:t>
            </a:r>
            <a:endParaRPr lang="en-US" dirty="0"/>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latin typeface="Times New Roman" pitchFamily="18" charset="0"/>
                <a:cs typeface="Times New Roman" pitchFamily="18" charset="0"/>
              </a:rPr>
              <a:t>                          </a:t>
            </a:r>
            <a:r>
              <a:rPr lang="en-US" sz="4000" dirty="0" smtClean="0">
                <a:latin typeface="Times New Roman" pitchFamily="18" charset="0"/>
                <a:cs typeface="Times New Roman" pitchFamily="18" charset="0"/>
              </a:rPr>
              <a:t>(1</a:t>
            </a:r>
            <a:r>
              <a:rPr lang="en-US" sz="4000" dirty="0" smtClean="0">
                <a:latin typeface="Times New Roman" pitchFamily="18" charset="0"/>
                <a:cs typeface="Times New Roman" pitchFamily="18" charset="0"/>
              </a:rPr>
              <a:t>) </a:t>
            </a:r>
            <a:r>
              <a:rPr lang="en-US" sz="4000" b="1" dirty="0" smtClean="0">
                <a:latin typeface="Times New Roman" pitchFamily="18" charset="0"/>
                <a:cs typeface="Times New Roman" pitchFamily="18" charset="0"/>
              </a:rPr>
              <a:t>Address </a:t>
            </a:r>
            <a:r>
              <a:rPr lang="en-US" sz="4000" b="1" dirty="0" smtClean="0">
                <a:latin typeface="Times New Roman" pitchFamily="18" charset="0"/>
                <a:cs typeface="Times New Roman" pitchFamily="18" charset="0"/>
              </a:rPr>
              <a:t>of </a:t>
            </a:r>
            <a:r>
              <a:rPr lang="en-US" sz="4000" b="1" dirty="0" smtClean="0">
                <a:latin typeface="Times New Roman" pitchFamily="18" charset="0"/>
                <a:cs typeface="Times New Roman" pitchFamily="18" charset="0"/>
              </a:rPr>
              <a:t>the </a:t>
            </a:r>
            <a:r>
              <a:rPr lang="en-US" sz="4000" b="1" dirty="0" smtClean="0">
                <a:latin typeface="Times New Roman" pitchFamily="18" charset="0"/>
                <a:cs typeface="Times New Roman" pitchFamily="18" charset="0"/>
              </a:rPr>
              <a:t>  </a:t>
            </a:r>
            <a:r>
              <a:rPr lang="en-US" sz="4000" b="1" dirty="0" smtClean="0">
                <a:latin typeface="Times New Roman" pitchFamily="18" charset="0"/>
                <a:cs typeface="Times New Roman" pitchFamily="18" charset="0"/>
              </a:rPr>
              <a:t>writer</a:t>
            </a:r>
            <a:endParaRPr lang="en-US" sz="4000" b="1" dirty="0" smtClean="0">
              <a:latin typeface="Times New Roman" pitchFamily="18" charset="0"/>
              <a:cs typeface="Times New Roman" pitchFamily="18" charset="0"/>
            </a:endParaRPr>
          </a:p>
          <a:p>
            <a:pPr algn="l"/>
            <a:r>
              <a:rPr lang="en-US" sz="4000" dirty="0">
                <a:latin typeface="Times New Roman" pitchFamily="18" charset="0"/>
                <a:cs typeface="Times New Roman" pitchFamily="18" charset="0"/>
              </a:rPr>
              <a:t> </a:t>
            </a:r>
            <a:r>
              <a:rPr lang="en-US" sz="4000" dirty="0" smtClean="0">
                <a:latin typeface="Times New Roman" pitchFamily="18" charset="0"/>
                <a:cs typeface="Times New Roman" pitchFamily="18" charset="0"/>
              </a:rPr>
              <a:t>                            House no., Society name,</a:t>
            </a:r>
          </a:p>
          <a:p>
            <a:pPr algn="l"/>
            <a:r>
              <a:rPr lang="en-US" sz="4000" dirty="0">
                <a:latin typeface="Times New Roman" pitchFamily="18" charset="0"/>
                <a:cs typeface="Times New Roman" pitchFamily="18" charset="0"/>
              </a:rPr>
              <a:t> </a:t>
            </a:r>
            <a:r>
              <a:rPr lang="en-US" sz="4000" dirty="0" smtClean="0">
                <a:latin typeface="Times New Roman" pitchFamily="18" charset="0"/>
                <a:cs typeface="Times New Roman" pitchFamily="18" charset="0"/>
              </a:rPr>
              <a:t>                             Road, Area,</a:t>
            </a:r>
          </a:p>
          <a:p>
            <a:pPr algn="l"/>
            <a:r>
              <a:rPr lang="en-US" sz="4000" dirty="0">
                <a:latin typeface="Times New Roman" pitchFamily="18" charset="0"/>
                <a:cs typeface="Times New Roman" pitchFamily="18" charset="0"/>
              </a:rPr>
              <a:t> </a:t>
            </a:r>
            <a:r>
              <a:rPr lang="en-US" sz="4000" dirty="0" smtClean="0">
                <a:latin typeface="Times New Roman" pitchFamily="18" charset="0"/>
                <a:cs typeface="Times New Roman" pitchFamily="18" charset="0"/>
              </a:rPr>
              <a:t>                             City- Pin code</a:t>
            </a:r>
          </a:p>
          <a:p>
            <a:pPr algn="l"/>
            <a:r>
              <a:rPr lang="en-US" sz="4000" dirty="0">
                <a:latin typeface="Times New Roman" pitchFamily="18" charset="0"/>
                <a:cs typeface="Times New Roman" pitchFamily="18" charset="0"/>
              </a:rPr>
              <a:t> </a:t>
            </a:r>
            <a:r>
              <a:rPr lang="en-US" sz="4000" dirty="0" smtClean="0">
                <a:latin typeface="Times New Roman" pitchFamily="18" charset="0"/>
                <a:cs typeface="Times New Roman" pitchFamily="18" charset="0"/>
              </a:rPr>
              <a:t>                             Full date</a:t>
            </a:r>
          </a:p>
          <a:p>
            <a:pPr algn="l"/>
            <a:r>
              <a:rPr lang="en-US" sz="4000" dirty="0" smtClean="0">
                <a:latin typeface="Times New Roman" pitchFamily="18" charset="0"/>
                <a:cs typeface="Times New Roman" pitchFamily="18" charset="0"/>
              </a:rPr>
              <a:t>(2) </a:t>
            </a:r>
            <a:r>
              <a:rPr lang="en-US" sz="4000" b="1" dirty="0" smtClean="0">
                <a:latin typeface="Times New Roman" pitchFamily="18" charset="0"/>
                <a:cs typeface="Times New Roman" pitchFamily="18" charset="0"/>
              </a:rPr>
              <a:t>Detail of the receiver</a:t>
            </a:r>
          </a:p>
          <a:p>
            <a:pPr algn="l"/>
            <a:r>
              <a:rPr lang="en-US" sz="4000" dirty="0" smtClean="0">
                <a:latin typeface="Times New Roman" pitchFamily="18" charset="0"/>
                <a:cs typeface="Times New Roman" pitchFamily="18" charset="0"/>
              </a:rPr>
              <a:t>To,</a:t>
            </a:r>
          </a:p>
          <a:p>
            <a:pPr algn="l"/>
            <a:r>
              <a:rPr lang="en-US" sz="4000" dirty="0" smtClean="0">
                <a:latin typeface="Times New Roman" pitchFamily="18" charset="0"/>
                <a:cs typeface="Times New Roman" pitchFamily="18" charset="0"/>
              </a:rPr>
              <a:t>Designation,</a:t>
            </a:r>
          </a:p>
          <a:p>
            <a:pPr algn="l"/>
            <a:r>
              <a:rPr lang="en-US" sz="4000" dirty="0" smtClean="0">
                <a:latin typeface="Times New Roman" pitchFamily="18" charset="0"/>
                <a:cs typeface="Times New Roman" pitchFamily="18" charset="0"/>
              </a:rPr>
              <a:t>Firm,</a:t>
            </a:r>
          </a:p>
          <a:p>
            <a:pPr algn="l"/>
            <a:r>
              <a:rPr lang="en-US" sz="4000" dirty="0" smtClean="0">
                <a:latin typeface="Times New Roman" pitchFamily="18" charset="0"/>
                <a:cs typeface="Times New Roman" pitchFamily="18" charset="0"/>
              </a:rPr>
              <a:t>City</a:t>
            </a:r>
          </a:p>
          <a:p>
            <a:pPr algn="l"/>
            <a:r>
              <a:rPr lang="en-US" sz="4000" dirty="0" smtClean="0">
                <a:latin typeface="Times New Roman" pitchFamily="18" charset="0"/>
                <a:cs typeface="Times New Roman" pitchFamily="18" charset="0"/>
              </a:rPr>
              <a:t> </a:t>
            </a:r>
            <a:endParaRPr lang="en-US" sz="40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4" presetClass="exit" presetSubtype="0" fill="hold" grpId="0" nodeType="clickEffect">
                                  <p:stCondLst>
                                    <p:cond delay="0"/>
                                  </p:stCondLst>
                                  <p:childTnLst>
                                    <p:anim to="" calcmode="lin" valueType="num">
                                      <p:cBhvr>
                                        <p:cTn id="51" dur="1"/>
                                        <p:tgtEl>
                                          <p:spTgt spid="3">
                                            <p:txEl>
                                              <p:pRg st="9" end="9"/>
                                            </p:txEl>
                                          </p:spTgt>
                                        </p:tgtEl>
                                        <p:attrNameLst>
                                          <p:attrName/>
                                        </p:attrNameLst>
                                      </p:cBhvr>
                                    </p:anim>
                                    <p:set>
                                      <p:cBhvr>
                                        <p:cTn id="52" dur="1" fill="hold">
                                          <p:stCondLst>
                                            <p:cond delay="0"/>
                                          </p:stCondLst>
                                        </p:cTn>
                                        <p:tgtEl>
                                          <p:spTgt spid="3">
                                            <p:txEl>
                                              <p:pRg st="9" end="9"/>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24" presetClass="exit" presetSubtype="0" fill="hold" grpId="0" nodeType="clickEffect">
                                  <p:stCondLst>
                                    <p:cond delay="0"/>
                                  </p:stCondLst>
                                  <p:childTnLst>
                                    <p:anim to="" calcmode="lin" valueType="num">
                                      <p:cBhvr>
                                        <p:cTn id="56" dur="1"/>
                                        <p:tgtEl>
                                          <p:spTgt spid="3">
                                            <p:txEl>
                                              <p:pRg st="10" end="10"/>
                                            </p:txEl>
                                          </p:spTgt>
                                        </p:tgtEl>
                                        <p:attrNameLst>
                                          <p:attrName/>
                                        </p:attrNameLst>
                                      </p:cBhvr>
                                    </p:anim>
                                    <p:set>
                                      <p:cBhvr>
                                        <p:cTn id="57" dur="1" fill="hold">
                                          <p:stCondLst>
                                            <p:cond delay="0"/>
                                          </p:stCondLst>
                                        </p:cTn>
                                        <p:tgtEl>
                                          <p:spTgt spid="3">
                                            <p:txEl>
                                              <p:pRg st="10" end="1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(3) </a:t>
            </a:r>
            <a:r>
              <a:rPr lang="en-US" sz="4000" b="1" dirty="0" smtClean="0"/>
              <a:t>Subject</a:t>
            </a:r>
            <a:r>
              <a:rPr lang="en-US" sz="4000" dirty="0" smtClean="0"/>
              <a:t>: (Write it centrally aligned </a:t>
            </a:r>
            <a:r>
              <a:rPr lang="en-US" sz="4000" dirty="0" smtClean="0"/>
              <a:t>to the </a:t>
            </a:r>
            <a:r>
              <a:rPr lang="en-US" sz="4000" dirty="0" smtClean="0"/>
              <a:t>paper)</a:t>
            </a:r>
          </a:p>
          <a:p>
            <a:pPr algn="l"/>
            <a:r>
              <a:rPr lang="en-US" sz="4000" dirty="0" smtClean="0"/>
              <a:t>(4) </a:t>
            </a:r>
            <a:r>
              <a:rPr lang="en-US" sz="4000" b="1" dirty="0" smtClean="0"/>
              <a:t>Salutation</a:t>
            </a:r>
            <a:r>
              <a:rPr lang="en-US" sz="4000" dirty="0" smtClean="0"/>
              <a:t>:</a:t>
            </a:r>
          </a:p>
          <a:p>
            <a:pPr algn="l"/>
            <a:r>
              <a:rPr lang="en-US" sz="4000" dirty="0" smtClean="0"/>
              <a:t>Respected/Dear</a:t>
            </a:r>
          </a:p>
          <a:p>
            <a:pPr algn="l"/>
            <a:r>
              <a:rPr lang="en-US" sz="4000" dirty="0" smtClean="0"/>
              <a:t>(5) </a:t>
            </a:r>
            <a:r>
              <a:rPr lang="en-US" sz="4000" b="1" dirty="0" smtClean="0"/>
              <a:t>Body:</a:t>
            </a:r>
          </a:p>
          <a:p>
            <a:pPr algn="l"/>
            <a:r>
              <a:rPr lang="en-US" sz="4000" dirty="0" smtClean="0"/>
              <a:t>1</a:t>
            </a:r>
            <a:r>
              <a:rPr lang="en-US" sz="4000" baseline="30000" dirty="0" smtClean="0"/>
              <a:t>st</a:t>
            </a:r>
            <a:r>
              <a:rPr lang="en-US" sz="4000" dirty="0" smtClean="0"/>
              <a:t> paragraph : introduction of the writer and purpose of the letter in about 10-12 sentences. Don’t leave any line between salutation and the first paragraph. The paragraph should start exactly below the - </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a:bodyPr>
          <a:lstStyle/>
          <a:p>
            <a:pPr algn="l"/>
            <a:r>
              <a:rPr lang="en-US" sz="4000" dirty="0" smtClean="0"/>
              <a:t>-end of salutation.</a:t>
            </a:r>
          </a:p>
          <a:p>
            <a:pPr algn="l"/>
            <a:r>
              <a:rPr lang="en-US" sz="4000" dirty="0" smtClean="0"/>
              <a:t>2</a:t>
            </a:r>
            <a:r>
              <a:rPr lang="en-US" sz="4000" baseline="30000" dirty="0" smtClean="0"/>
              <a:t>nd</a:t>
            </a:r>
            <a:r>
              <a:rPr lang="en-US" sz="4000" dirty="0" smtClean="0"/>
              <a:t> paragraph: Conclusion in about 2-3 sentences.</a:t>
            </a:r>
          </a:p>
          <a:p>
            <a:pPr algn="l"/>
            <a:r>
              <a:rPr lang="en-US" sz="4000" dirty="0"/>
              <a:t> </a:t>
            </a:r>
            <a:r>
              <a:rPr lang="en-US" sz="4000" dirty="0" smtClean="0"/>
              <a:t>                           </a:t>
            </a:r>
            <a:r>
              <a:rPr lang="en-US" sz="4000" dirty="0" smtClean="0"/>
              <a:t>(</a:t>
            </a:r>
            <a:r>
              <a:rPr lang="en-US" sz="4000" dirty="0" smtClean="0"/>
              <a:t>6) </a:t>
            </a:r>
            <a:r>
              <a:rPr lang="en-US" sz="4000" b="1" dirty="0" smtClean="0"/>
              <a:t>Closure,</a:t>
            </a:r>
          </a:p>
          <a:p>
            <a:pPr algn="l"/>
            <a:r>
              <a:rPr lang="en-US" sz="4000" dirty="0" smtClean="0"/>
              <a:t>                             </a:t>
            </a:r>
            <a:r>
              <a:rPr lang="en-US" sz="4000" dirty="0" smtClean="0"/>
              <a:t>Yours </a:t>
            </a:r>
            <a:r>
              <a:rPr lang="en-US" sz="4000" dirty="0" smtClean="0"/>
              <a:t>truly, </a:t>
            </a:r>
          </a:p>
          <a:p>
            <a:pPr algn="l"/>
            <a:r>
              <a:rPr lang="en-US" sz="4000" dirty="0"/>
              <a:t> </a:t>
            </a:r>
            <a:r>
              <a:rPr lang="en-US" sz="4000" dirty="0" smtClean="0"/>
              <a:t>                            </a:t>
            </a:r>
            <a:r>
              <a:rPr lang="en-US" sz="4000" dirty="0" smtClean="0"/>
              <a:t>Yours </a:t>
            </a:r>
            <a:r>
              <a:rPr lang="en-US" sz="4000" dirty="0" smtClean="0"/>
              <a:t>sincerely, etc.</a:t>
            </a:r>
          </a:p>
          <a:p>
            <a:pPr algn="l"/>
            <a:r>
              <a:rPr lang="en-US" sz="4000" dirty="0"/>
              <a:t> </a:t>
            </a:r>
            <a:r>
              <a:rPr lang="en-US" sz="4000" dirty="0" smtClean="0"/>
              <a:t>                           </a:t>
            </a:r>
            <a:r>
              <a:rPr lang="en-US" sz="4000" dirty="0" smtClean="0"/>
              <a:t>(</a:t>
            </a:r>
            <a:r>
              <a:rPr lang="en-US" sz="4000" dirty="0" smtClean="0"/>
              <a:t>7) </a:t>
            </a:r>
            <a:r>
              <a:rPr lang="en-US" sz="4000" b="1" dirty="0" smtClean="0"/>
              <a:t>Name of the Writer</a:t>
            </a:r>
          </a:p>
          <a:p>
            <a:pPr algn="l"/>
            <a:r>
              <a:rPr lang="en-US" sz="4000" dirty="0"/>
              <a:t> </a:t>
            </a:r>
            <a:r>
              <a:rPr lang="en-US" sz="4000" dirty="0" smtClean="0"/>
              <a:t>                           </a:t>
            </a:r>
            <a:r>
              <a:rPr lang="en-US" sz="4000" dirty="0" smtClean="0"/>
              <a:t>Write </a:t>
            </a:r>
            <a:r>
              <a:rPr lang="en-US" sz="4000" dirty="0" smtClean="0"/>
              <a:t>the name </a:t>
            </a:r>
            <a:r>
              <a:rPr lang="en-US" sz="4000" dirty="0" smtClean="0"/>
              <a:t>given, </a:t>
            </a:r>
            <a:endParaRPr lang="en-US" sz="4000" dirty="0" smtClean="0"/>
          </a:p>
          <a:p>
            <a:pPr algn="l"/>
            <a:r>
              <a:rPr lang="en-US" sz="4000" dirty="0"/>
              <a:t> </a:t>
            </a:r>
            <a:r>
              <a:rPr lang="en-US" sz="4000" dirty="0" smtClean="0"/>
              <a:t>                           </a:t>
            </a:r>
            <a:r>
              <a:rPr lang="en-US" sz="4000" dirty="0" smtClean="0"/>
              <a:t> if </a:t>
            </a:r>
            <a:r>
              <a:rPr lang="en-US" sz="4000" dirty="0" smtClean="0"/>
              <a:t>the name is not </a:t>
            </a:r>
          </a:p>
          <a:p>
            <a:pPr algn="l"/>
            <a:r>
              <a:rPr lang="en-US" sz="4000" dirty="0"/>
              <a:t> </a:t>
            </a:r>
            <a:r>
              <a:rPr lang="en-US" sz="4000" dirty="0" smtClean="0"/>
              <a:t>                           </a:t>
            </a:r>
            <a:r>
              <a:rPr lang="en-US" sz="4000" dirty="0" smtClean="0"/>
              <a:t>given</a:t>
            </a:r>
            <a:r>
              <a:rPr lang="en-US" sz="4000" dirty="0" smtClean="0"/>
              <a:t>, write ABC or XYZ</a:t>
            </a:r>
            <a:endParaRPr lang="en-US" sz="4000" dirty="0"/>
          </a:p>
          <a:p>
            <a:pPr algn="l"/>
            <a:endParaRPr lang="en-US" sz="4000" dirty="0" smtClean="0"/>
          </a:p>
          <a:p>
            <a:pPr algn="l"/>
            <a:endParaRPr lang="en-US" sz="4000" dirty="0"/>
          </a:p>
          <a:p>
            <a:pPr algn="l"/>
            <a:endParaRPr lang="en-US" sz="4000" dirty="0" smtClean="0"/>
          </a:p>
          <a:p>
            <a:pPr algn="l"/>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a:bodyPr>
          <a:lstStyle/>
          <a:p>
            <a:pPr algn="l"/>
            <a:r>
              <a:rPr lang="en-US" sz="4000" b="1" i="1" u="sng" dirty="0" smtClean="0"/>
              <a:t>Format of (Formal) Letters</a:t>
            </a:r>
            <a:r>
              <a:rPr lang="en-US" sz="4000" dirty="0" smtClean="0"/>
              <a:t>:</a:t>
            </a:r>
          </a:p>
          <a:p>
            <a:pPr algn="l"/>
            <a:r>
              <a:rPr lang="en-US" sz="4000" dirty="0" smtClean="0"/>
              <a:t>Each kind of letter has its own particular form. But there are certain matters of form which apply to all, and these may be explained now:</a:t>
            </a:r>
          </a:p>
          <a:p>
            <a:pPr algn="l"/>
            <a:r>
              <a:rPr lang="en-US" sz="4000" b="1" dirty="0" smtClean="0"/>
              <a:t>In all kinds of letters there are five sections:  </a:t>
            </a:r>
          </a:p>
          <a:p>
            <a:pPr marL="742950" indent="-742950" algn="l">
              <a:buAutoNum type="arabicParenBoth"/>
            </a:pPr>
            <a:r>
              <a:rPr lang="en-US" sz="4000" dirty="0" smtClean="0"/>
              <a:t>The Heading </a:t>
            </a:r>
          </a:p>
          <a:p>
            <a:pPr marL="742950" indent="-742950" algn="l">
              <a:buAutoNum type="arabicParenBoth"/>
            </a:pPr>
            <a:r>
              <a:rPr lang="en-US" sz="4000" dirty="0" smtClean="0"/>
              <a:t>Salutation or Courteous Greeting</a:t>
            </a:r>
          </a:p>
          <a:p>
            <a:pPr marL="742950" indent="-742950" algn="l">
              <a:buAutoNum type="arabicParenBoth"/>
            </a:pPr>
            <a:r>
              <a:rPr lang="en-US" sz="4000" dirty="0" smtClean="0"/>
              <a:t>Body of the Letter, Communication or- </a:t>
            </a:r>
          </a:p>
          <a:p>
            <a:pPr algn="l"/>
            <a:r>
              <a:rPr lang="en-US" sz="4000" b="1" dirty="0"/>
              <a:t> </a:t>
            </a:r>
            <a:r>
              <a:rPr lang="en-US" sz="4000" b="1" dirty="0" smtClean="0"/>
              <a:t>                   </a:t>
            </a:r>
            <a:endParaRPr lang="en-US" sz="4000" b="1"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a:bodyPr>
          <a:lstStyle/>
          <a:p>
            <a:pPr algn="l"/>
            <a:r>
              <a:rPr lang="en-US" sz="4000" dirty="0" smtClean="0"/>
              <a:t>-message.</a:t>
            </a:r>
          </a:p>
          <a:p>
            <a:pPr algn="l"/>
            <a:r>
              <a:rPr lang="en-US" sz="4000" dirty="0" smtClean="0"/>
              <a:t>(4) The Subscription or Conclusion or Courteous Leave-Taking.</a:t>
            </a:r>
          </a:p>
          <a:p>
            <a:pPr algn="l"/>
            <a:r>
              <a:rPr lang="en-US" sz="4000" dirty="0" smtClean="0"/>
              <a:t>(5) The Signature or Name of the Writer.</a:t>
            </a:r>
          </a:p>
          <a:p>
            <a:pPr marL="742950" indent="-742950" algn="l">
              <a:buAutoNum type="arabicParenBoth"/>
            </a:pPr>
            <a:r>
              <a:rPr lang="en-US" sz="4000" b="1" dirty="0" smtClean="0"/>
              <a:t>The Heading:</a:t>
            </a:r>
          </a:p>
          <a:p>
            <a:pPr marL="742950" indent="-742950" algn="l"/>
            <a:r>
              <a:rPr lang="en-US" sz="4000" dirty="0" smtClean="0"/>
              <a:t>This informs the reader </a:t>
            </a:r>
            <a:r>
              <a:rPr lang="en-US" sz="4000" b="1" dirty="0" smtClean="0"/>
              <a:t>where</a:t>
            </a:r>
            <a:r>
              <a:rPr lang="en-US" sz="4000" dirty="0" smtClean="0"/>
              <a:t> you wrote the letter, and </a:t>
            </a:r>
            <a:r>
              <a:rPr lang="en-US" sz="4000" b="1" dirty="0" smtClean="0"/>
              <a:t>when</a:t>
            </a:r>
            <a:r>
              <a:rPr lang="en-US" sz="4000" dirty="0" smtClean="0"/>
              <a:t>. The ‘</a:t>
            </a:r>
            <a:r>
              <a:rPr lang="en-US" sz="4000" b="1" dirty="0" smtClean="0"/>
              <a:t>where</a:t>
            </a:r>
            <a:r>
              <a:rPr lang="en-US" sz="4000" dirty="0" smtClean="0"/>
              <a:t>’ (which should be the writer’s full postal address) indicates the address to which the reader may reply; and the ‘</a:t>
            </a:r>
            <a:r>
              <a:rPr lang="en-US" sz="4000" b="1" dirty="0" smtClean="0"/>
              <a:t>when</a:t>
            </a:r>
            <a:r>
              <a:rPr lang="en-US" sz="4000" dirty="0" smtClean="0"/>
              <a:t>’-</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-gives him the date on which you wrote.</a:t>
            </a:r>
          </a:p>
          <a:p>
            <a:pPr algn="l"/>
            <a:r>
              <a:rPr lang="en-US" sz="4000" dirty="0"/>
              <a:t> </a:t>
            </a:r>
            <a:r>
              <a:rPr lang="en-US" sz="4000" dirty="0" smtClean="0"/>
              <a:t>    The position of the heading is at the top left hand corner of the letter. Write your address above and the date just below it. The date may be written in any of the following ways:</a:t>
            </a:r>
          </a:p>
          <a:p>
            <a:pPr algn="l"/>
            <a:r>
              <a:rPr lang="en-US" sz="4000" dirty="0" smtClean="0"/>
              <a:t>1</a:t>
            </a:r>
            <a:r>
              <a:rPr lang="en-US" sz="4000" baseline="30000" dirty="0" smtClean="0"/>
              <a:t>st</a:t>
            </a:r>
            <a:r>
              <a:rPr lang="en-US" sz="4000" dirty="0" smtClean="0"/>
              <a:t> June,2013, 1 June,2013, June 1, 2013.</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Examples: </a:t>
            </a:r>
          </a:p>
          <a:p>
            <a:pPr algn="l"/>
            <a:r>
              <a:rPr lang="en-US" sz="4000" dirty="0" smtClean="0"/>
              <a:t>(1)</a:t>
            </a:r>
            <a:r>
              <a:rPr lang="en-US" sz="4000" dirty="0" smtClean="0"/>
              <a:t>84</a:t>
            </a:r>
            <a:r>
              <a:rPr lang="en-US" sz="4000" dirty="0" smtClean="0"/>
              <a:t>, </a:t>
            </a:r>
            <a:r>
              <a:rPr lang="en-US" sz="4000" dirty="0" err="1" smtClean="0"/>
              <a:t>Surbhi</a:t>
            </a:r>
            <a:r>
              <a:rPr lang="en-US" sz="4000" dirty="0" smtClean="0"/>
              <a:t> Apts</a:t>
            </a:r>
            <a:r>
              <a:rPr lang="en-US" sz="4000" dirty="0" smtClean="0"/>
              <a:t>.(2)84/</a:t>
            </a:r>
            <a:r>
              <a:rPr lang="en-US" sz="4000" dirty="0" err="1" smtClean="0"/>
              <a:t>F,Surbhi</a:t>
            </a:r>
            <a:r>
              <a:rPr lang="en-US" sz="4000" dirty="0" smtClean="0"/>
              <a:t> Soc.    </a:t>
            </a:r>
            <a:endParaRPr lang="en-US" sz="4000" dirty="0" smtClean="0"/>
          </a:p>
          <a:p>
            <a:pPr marL="742950" indent="-742950" algn="l"/>
            <a:r>
              <a:rPr lang="en-US" sz="4000" dirty="0" smtClean="0"/>
              <a:t>Near </a:t>
            </a:r>
            <a:r>
              <a:rPr lang="en-US" sz="4000" dirty="0" err="1" smtClean="0"/>
              <a:t>Rewa</a:t>
            </a:r>
            <a:r>
              <a:rPr lang="en-US" sz="4000" dirty="0" smtClean="0"/>
              <a:t> Park   </a:t>
            </a:r>
            <a:r>
              <a:rPr lang="en-US" sz="4000" dirty="0" smtClean="0"/>
              <a:t>Near </a:t>
            </a:r>
            <a:r>
              <a:rPr lang="en-US" sz="4000" dirty="0" err="1" smtClean="0"/>
              <a:t>KalaDarshan</a:t>
            </a:r>
            <a:endParaRPr lang="en-US" sz="4000" dirty="0" smtClean="0"/>
          </a:p>
          <a:p>
            <a:pPr marL="742950" indent="-742950" algn="l"/>
            <a:r>
              <a:rPr lang="en-US" sz="4000" dirty="0" err="1" smtClean="0"/>
              <a:t>Waghodiya</a:t>
            </a:r>
            <a:r>
              <a:rPr lang="en-US" sz="4000" dirty="0" smtClean="0"/>
              <a:t> </a:t>
            </a:r>
            <a:r>
              <a:rPr lang="en-US" sz="4000" dirty="0" smtClean="0"/>
              <a:t>Rd.,   </a:t>
            </a:r>
            <a:r>
              <a:rPr lang="en-US" sz="4000" dirty="0" err="1" smtClean="0"/>
              <a:t>Waghodiya</a:t>
            </a:r>
            <a:r>
              <a:rPr lang="en-US" sz="4000" dirty="0" smtClean="0"/>
              <a:t> </a:t>
            </a:r>
            <a:r>
              <a:rPr lang="en-US" sz="4000" dirty="0" smtClean="0"/>
              <a:t>Road,</a:t>
            </a:r>
          </a:p>
          <a:p>
            <a:pPr marL="742950" indent="-742950" algn="l"/>
            <a:r>
              <a:rPr lang="en-US" sz="4000" dirty="0" smtClean="0"/>
              <a:t>Baroda-25              </a:t>
            </a:r>
            <a:r>
              <a:rPr lang="en-US" sz="4000" dirty="0" err="1" smtClean="0"/>
              <a:t>Baroda-25</a:t>
            </a:r>
            <a:endParaRPr lang="en-US" sz="4000" dirty="0" smtClean="0"/>
          </a:p>
          <a:p>
            <a:pPr marL="742950" indent="-742950" algn="l"/>
            <a:r>
              <a:rPr lang="en-US" sz="4000" dirty="0" smtClean="0"/>
              <a:t>1</a:t>
            </a:r>
            <a:r>
              <a:rPr lang="en-US" sz="4000" baseline="30000" dirty="0" smtClean="0"/>
              <a:t>st</a:t>
            </a:r>
            <a:r>
              <a:rPr lang="en-US" sz="4000" dirty="0" smtClean="0"/>
              <a:t> </a:t>
            </a:r>
            <a:r>
              <a:rPr lang="en-US" sz="4000" dirty="0" smtClean="0"/>
              <a:t>June, 2013        </a:t>
            </a:r>
            <a:r>
              <a:rPr lang="en-US" sz="4000" dirty="0" smtClean="0"/>
              <a:t>June11</a:t>
            </a:r>
            <a:r>
              <a:rPr lang="en-US" sz="4000" dirty="0" smtClean="0"/>
              <a:t>, 2013</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a:bodyPr>
          <a:lstStyle/>
          <a:p>
            <a:pPr algn="l"/>
            <a:r>
              <a:rPr lang="en-US" sz="4000" dirty="0" smtClean="0"/>
              <a:t>(2) </a:t>
            </a:r>
            <a:r>
              <a:rPr lang="en-US" sz="4000" b="1" dirty="0" smtClean="0"/>
              <a:t>Salutation or Courteous Greeting</a:t>
            </a:r>
            <a:r>
              <a:rPr lang="en-US" sz="4000" dirty="0" smtClean="0"/>
              <a:t>:</a:t>
            </a:r>
          </a:p>
          <a:p>
            <a:pPr algn="l"/>
            <a:r>
              <a:rPr lang="en-US" sz="4000" dirty="0" smtClean="0"/>
              <a:t>This is the usual way of beginning in a letter. The form of greeting will depend upon the relation in which you stand to the person to whom you are writing.</a:t>
            </a:r>
          </a:p>
          <a:p>
            <a:pPr algn="l"/>
            <a:r>
              <a:rPr lang="en-US" sz="4000" dirty="0" smtClean="0"/>
              <a:t>(3) </a:t>
            </a:r>
            <a:r>
              <a:rPr lang="en-US" sz="4000" b="1" dirty="0" smtClean="0"/>
              <a:t>Body of the Letter</a:t>
            </a:r>
            <a:r>
              <a:rPr lang="en-US" sz="4000" dirty="0" smtClean="0"/>
              <a:t>, </a:t>
            </a:r>
            <a:r>
              <a:rPr lang="en-US" sz="4000" b="1" dirty="0" smtClean="0"/>
              <a:t>Communication or Message</a:t>
            </a:r>
            <a:r>
              <a:rPr lang="en-US" sz="4000" dirty="0" smtClean="0"/>
              <a:t>: This section comprises of the message to be conveyed. It contains information, occurrences, reasons of the happening, consequences, etc. Two or more paragraphs can be made,-</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-each containing a development.</a:t>
            </a:r>
          </a:p>
          <a:p>
            <a:pPr algn="l"/>
            <a:r>
              <a:rPr lang="en-US" sz="4000" dirty="0" smtClean="0"/>
              <a:t>(4) </a:t>
            </a:r>
            <a:r>
              <a:rPr lang="en-US" sz="4000" b="1" dirty="0" smtClean="0"/>
              <a:t>The Subscription or Conclusion or Courteous Leave-Taking: </a:t>
            </a:r>
          </a:p>
          <a:p>
            <a:pPr algn="l"/>
            <a:r>
              <a:rPr lang="en-US" sz="4000" dirty="0" smtClean="0"/>
              <a:t>A Letter must not end simply with the writer’s name. This would look rude. Hence, after completing the main part of the letter, you should write a polite Leave-Taking Phrase. The expression used must match the salutation, as for example:</a:t>
            </a:r>
          </a:p>
          <a:p>
            <a:pPr algn="l"/>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1" nodeType="clickEffect">
                                  <p:stCondLst>
                                    <p:cond delay="0"/>
                                  </p:stCondLst>
                                  <p:childTnLst>
                                    <p:anim to="" calcmode="lin" valueType="num">
                                      <p:cBhvr>
                                        <p:cTn id="21" dur="1"/>
                                        <p:tgtEl>
                                          <p:spTgt spid="3">
                                            <p:txEl>
                                              <p:pRg st="0" end="0"/>
                                            </p:txEl>
                                          </p:spTgt>
                                        </p:tgtEl>
                                        <p:attrNameLst>
                                          <p:attrName/>
                                        </p:attrNameLst>
                                      </p:cBhvr>
                                    </p:anim>
                                    <p:set>
                                      <p:cBhvr>
                                        <p:cTn id="22"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1" nodeType="clickEffect">
                                  <p:stCondLst>
                                    <p:cond delay="0"/>
                                  </p:stCondLst>
                                  <p:childTnLst>
                                    <p:anim to="" calcmode="lin" valueType="num">
                                      <p:cBhvr>
                                        <p:cTn id="26" dur="1"/>
                                        <p:tgtEl>
                                          <p:spTgt spid="3">
                                            <p:txEl>
                                              <p:pRg st="1" end="1"/>
                                            </p:txEl>
                                          </p:spTgt>
                                        </p:tgtEl>
                                        <p:attrNameLst>
                                          <p:attrName/>
                                        </p:attrNameLst>
                                      </p:cBhvr>
                                    </p:anim>
                                    <p:set>
                                      <p:cBhvr>
                                        <p:cTn id="27"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1" nodeType="clickEffect">
                                  <p:stCondLst>
                                    <p:cond delay="0"/>
                                  </p:stCondLst>
                                  <p:childTnLst>
                                    <p:anim to="" calcmode="lin" valueType="num">
                                      <p:cBhvr>
                                        <p:cTn id="31" dur="1"/>
                                        <p:tgtEl>
                                          <p:spTgt spid="3">
                                            <p:txEl>
                                              <p:pRg st="2" end="2"/>
                                            </p:txEl>
                                          </p:spTgt>
                                        </p:tgtEl>
                                        <p:attrNameLst>
                                          <p:attrName/>
                                        </p:attrNameLst>
                                      </p:cBhvr>
                                    </p:anim>
                                    <p:set>
                                      <p:cBhvr>
                                        <p:cTn id="32"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b="1" dirty="0" smtClean="0"/>
              <a:t>Family members</a:t>
            </a:r>
            <a:r>
              <a:rPr lang="en-US" sz="4000" dirty="0" smtClean="0"/>
              <a:t>:</a:t>
            </a:r>
          </a:p>
          <a:p>
            <a:pPr algn="l"/>
            <a:r>
              <a:rPr lang="en-US" sz="4000" dirty="0" smtClean="0"/>
              <a:t>                     Yours affectionately</a:t>
            </a:r>
            <a:r>
              <a:rPr lang="en-US" sz="4000" dirty="0" smtClean="0"/>
              <a:t>, </a:t>
            </a:r>
          </a:p>
          <a:p>
            <a:pPr algn="l"/>
            <a:r>
              <a:rPr lang="en-US" sz="4000" dirty="0"/>
              <a:t> </a:t>
            </a:r>
            <a:r>
              <a:rPr lang="en-US" sz="4000" dirty="0" smtClean="0"/>
              <a:t>                               Yours lovingly.</a:t>
            </a:r>
          </a:p>
          <a:p>
            <a:pPr algn="l"/>
            <a:r>
              <a:rPr lang="en-US" sz="4000" b="1" dirty="0" smtClean="0"/>
              <a:t>For a Friend</a:t>
            </a:r>
            <a:r>
              <a:rPr lang="en-US" sz="4000" dirty="0" smtClean="0"/>
              <a:t>: </a:t>
            </a:r>
            <a:r>
              <a:rPr lang="en-US" sz="4000" dirty="0" smtClean="0"/>
              <a:t>  Yours </a:t>
            </a:r>
            <a:r>
              <a:rPr lang="en-US" sz="4000" dirty="0" smtClean="0"/>
              <a:t>sincerely, or </a:t>
            </a:r>
          </a:p>
          <a:p>
            <a:pPr algn="l"/>
            <a:r>
              <a:rPr lang="en-US" sz="4000" dirty="0"/>
              <a:t> </a:t>
            </a:r>
            <a:r>
              <a:rPr lang="en-US" sz="4000" dirty="0" smtClean="0"/>
              <a:t>                       Sincerely yours, or </a:t>
            </a:r>
          </a:p>
          <a:p>
            <a:pPr algn="l"/>
            <a:r>
              <a:rPr lang="en-US" sz="4000" dirty="0"/>
              <a:t> </a:t>
            </a:r>
            <a:r>
              <a:rPr lang="en-US" sz="4000" dirty="0" smtClean="0"/>
              <a:t>                       Your sincere friend.</a:t>
            </a:r>
          </a:p>
          <a:p>
            <a:pPr algn="l"/>
            <a:r>
              <a:rPr lang="en-US" sz="4000" b="1" dirty="0" smtClean="0"/>
              <a:t>For Authorities</a:t>
            </a:r>
            <a:r>
              <a:rPr lang="en-US" sz="4000" dirty="0" smtClean="0"/>
              <a:t>: Yours faithfully</a:t>
            </a:r>
          </a:p>
          <a:p>
            <a:pPr algn="l"/>
            <a:r>
              <a:rPr lang="en-US" sz="4000" b="1" dirty="0" smtClean="0"/>
              <a:t>For strangers</a:t>
            </a:r>
            <a:r>
              <a:rPr lang="en-US" sz="4000" dirty="0" smtClean="0"/>
              <a:t>: Yours truly or Yours cordially</a:t>
            </a:r>
          </a:p>
          <a:p>
            <a:pPr algn="l"/>
            <a:r>
              <a:rPr lang="en-US" sz="4000" b="1" dirty="0" smtClean="0"/>
              <a:t>For Teachers and Superiors</a:t>
            </a:r>
            <a:r>
              <a:rPr lang="en-US" sz="4000" dirty="0" smtClean="0"/>
              <a:t>:                        Yours   obediently</a:t>
            </a:r>
          </a:p>
          <a:p>
            <a:pPr algn="l"/>
            <a:endParaRPr lang="en-US" sz="4000" dirty="0" smtClean="0"/>
          </a:p>
          <a:p>
            <a:pPr algn="l"/>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Note: </a:t>
            </a:r>
          </a:p>
          <a:p>
            <a:pPr marL="742950" indent="-742950" algn="l">
              <a:buAutoNum type="arabicParenBoth"/>
            </a:pPr>
            <a:r>
              <a:rPr lang="en-US" sz="4000" dirty="0" smtClean="0"/>
              <a:t>The leave-taking phrase must be written on the left hand side just below the body of the letter.</a:t>
            </a:r>
          </a:p>
          <a:p>
            <a:pPr marL="742950" indent="-742950" algn="l">
              <a:buAutoNum type="arabicParenBoth"/>
            </a:pPr>
            <a:r>
              <a:rPr lang="en-US" sz="4000" dirty="0" smtClean="0"/>
              <a:t>The first word of the subscription must begin with a capital letter. </a:t>
            </a:r>
            <a:r>
              <a:rPr lang="en-US" sz="4000" dirty="0" err="1" smtClean="0"/>
              <a:t>eg</a:t>
            </a:r>
            <a:r>
              <a:rPr lang="en-US" sz="4000" dirty="0" smtClean="0"/>
              <a:t>. Yours sincerely.</a:t>
            </a:r>
          </a:p>
          <a:p>
            <a:pPr marL="742950" indent="-742950" algn="l">
              <a:buAutoNum type="arabicParenBoth"/>
            </a:pPr>
            <a:r>
              <a:rPr lang="en-US" sz="4000" dirty="0" smtClean="0"/>
              <a:t>You should not put an apostrophe ‘s’ in yours.</a:t>
            </a:r>
          </a:p>
          <a:p>
            <a:pPr marL="742950" indent="-742950" algn="l">
              <a:buAutoNum type="arabicParenBoth"/>
            </a:pPr>
            <a:r>
              <a:rPr lang="en-US" sz="4000" dirty="0" smtClean="0"/>
              <a:t>‘Sincerely’ should not be used in letters</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a:bodyPr>
          <a:lstStyle/>
          <a:p>
            <a:pPr algn="l"/>
            <a:r>
              <a:rPr lang="en-US" sz="4000" dirty="0" smtClean="0"/>
              <a:t>-beginning with the formal ‘Dear sir’. After which the proper word of subscription is ‘faithfully’ or ‘truly’ is used.</a:t>
            </a:r>
          </a:p>
          <a:p>
            <a:pPr algn="l"/>
            <a:r>
              <a:rPr lang="en-US" sz="4000" dirty="0" smtClean="0"/>
              <a:t>(5) </a:t>
            </a:r>
            <a:r>
              <a:rPr lang="en-US" sz="4000" b="1" dirty="0" smtClean="0"/>
              <a:t>The Signature or Name of the Writer</a:t>
            </a:r>
            <a:r>
              <a:rPr lang="en-US" sz="4000" dirty="0" smtClean="0"/>
              <a:t>:</a:t>
            </a:r>
          </a:p>
          <a:p>
            <a:pPr algn="l"/>
            <a:r>
              <a:rPr lang="en-US" sz="4000" dirty="0" smtClean="0"/>
              <a:t>This must come below the subscription. For relatives and friends write your first or pet name. For strangers and officials, write your full name as: </a:t>
            </a:r>
          </a:p>
          <a:p>
            <a:pPr algn="l"/>
            <a:r>
              <a:rPr lang="en-US" sz="4000" dirty="0" smtClean="0"/>
              <a:t>Yours sincerely, </a:t>
            </a:r>
          </a:p>
          <a:p>
            <a:pPr algn="l"/>
            <a:r>
              <a:rPr lang="en-US" sz="4000" dirty="0" err="1" smtClean="0"/>
              <a:t>Rahul</a:t>
            </a:r>
            <a:r>
              <a:rPr lang="en-US" sz="4000" dirty="0" smtClean="0"/>
              <a:t> </a:t>
            </a:r>
            <a:r>
              <a:rPr lang="en-US" sz="4000" dirty="0" err="1" smtClean="0"/>
              <a:t>Pancholi</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A woman should prefix to the name Miss or </a:t>
            </a:r>
            <a:r>
              <a:rPr lang="en-US" sz="4000" dirty="0" err="1" smtClean="0"/>
              <a:t>Mrs</a:t>
            </a:r>
            <a:r>
              <a:rPr lang="en-US" sz="4000" dirty="0" smtClean="0"/>
              <a:t> (or </a:t>
            </a:r>
            <a:r>
              <a:rPr lang="en-US" sz="4000" dirty="0" err="1" smtClean="0"/>
              <a:t>Kumari</a:t>
            </a:r>
            <a:r>
              <a:rPr lang="en-US" sz="4000" dirty="0" smtClean="0"/>
              <a:t> or Smt.) in brackets. Ms can be used for woman who does not wish to called Miss or Mrs.</a:t>
            </a:r>
          </a:p>
          <a:p>
            <a:pPr algn="l"/>
            <a:r>
              <a:rPr lang="en-US" sz="4000" dirty="0" smtClean="0"/>
              <a:t>Example:</a:t>
            </a:r>
          </a:p>
          <a:p>
            <a:pPr algn="l"/>
            <a:r>
              <a:rPr lang="en-US" sz="4000" dirty="0" smtClean="0"/>
              <a:t>Yours faithfully,</a:t>
            </a:r>
          </a:p>
          <a:p>
            <a:pPr algn="l"/>
            <a:r>
              <a:rPr lang="en-US" sz="4000" dirty="0" smtClean="0"/>
              <a:t>(</a:t>
            </a:r>
            <a:r>
              <a:rPr lang="en-US" sz="4000" dirty="0" err="1" smtClean="0"/>
              <a:t>Mrs</a:t>
            </a:r>
            <a:r>
              <a:rPr lang="en-US" sz="4000" dirty="0" smtClean="0"/>
              <a:t> </a:t>
            </a:r>
            <a:r>
              <a:rPr lang="en-US" sz="4000" dirty="0" err="1" smtClean="0"/>
              <a:t>H.J.Patel</a:t>
            </a:r>
            <a:r>
              <a:rPr lang="en-US" sz="4000" dirty="0" smtClean="0"/>
              <a:t>)</a:t>
            </a:r>
          </a:p>
          <a:p>
            <a:pPr algn="l"/>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lnSpcReduction="10000"/>
          </a:bodyPr>
          <a:lstStyle/>
          <a:p>
            <a:pPr algn="l"/>
            <a:r>
              <a:rPr lang="en-US" sz="4000" b="1" i="1" u="sng" dirty="0" smtClean="0"/>
              <a:t>Essentials of a good Letter</a:t>
            </a:r>
            <a:r>
              <a:rPr lang="en-US" sz="4000" dirty="0" smtClean="0"/>
              <a:t>:-</a:t>
            </a:r>
          </a:p>
          <a:p>
            <a:pPr marL="742950" indent="-742950" algn="l">
              <a:buAutoNum type="arabicParenBoth"/>
            </a:pPr>
            <a:r>
              <a:rPr lang="en-US" sz="4000" dirty="0" smtClean="0"/>
              <a:t>Arrange the ideas and facts in a logically linked order.</a:t>
            </a:r>
          </a:p>
          <a:p>
            <a:pPr marL="742950" indent="-742950" algn="l">
              <a:buAutoNum type="arabicParenBoth"/>
            </a:pPr>
            <a:r>
              <a:rPr lang="en-US" sz="4000" dirty="0" smtClean="0"/>
              <a:t>Avoid clichés and stereotype or hackneyed expressions.</a:t>
            </a:r>
          </a:p>
          <a:p>
            <a:pPr marL="742950" indent="-742950" algn="l">
              <a:buAutoNum type="arabicParenBoth"/>
            </a:pPr>
            <a:r>
              <a:rPr lang="en-US" sz="4000" dirty="0" smtClean="0"/>
              <a:t>Be precise and direct. Do not change paragraphs abruptly.</a:t>
            </a:r>
          </a:p>
          <a:p>
            <a:pPr marL="742950" indent="-742950" algn="l">
              <a:buAutoNum type="arabicParenBoth"/>
            </a:pPr>
            <a:r>
              <a:rPr lang="en-US" sz="4000" dirty="0" smtClean="0"/>
              <a:t>Ensure grammatical accuracy, correct spelling and appropriate punctuation.</a:t>
            </a:r>
          </a:p>
          <a:p>
            <a:pPr marL="742950" indent="-742950" algn="l">
              <a:buAutoNum type="arabicParenBoth"/>
            </a:pPr>
            <a:r>
              <a:rPr lang="en-US" sz="4000" dirty="0" smtClean="0"/>
              <a:t>Make sure that the letter conveys the-  </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lnSpcReduction="10000"/>
          </a:bodyPr>
          <a:lstStyle/>
          <a:p>
            <a:pPr algn="l"/>
            <a:r>
              <a:rPr lang="en-US" sz="4000" dirty="0" smtClean="0"/>
              <a:t>-intended message clearly and the tone of the letter suits the particular type of the letter.</a:t>
            </a:r>
          </a:p>
          <a:p>
            <a:pPr algn="l"/>
            <a:r>
              <a:rPr lang="en-US" sz="4000" b="1" i="1" u="sng" dirty="0" smtClean="0"/>
              <a:t>How to write a good letter</a:t>
            </a:r>
            <a:r>
              <a:rPr lang="en-US" sz="4000" i="1" u="sng" dirty="0" smtClean="0"/>
              <a:t>:</a:t>
            </a:r>
          </a:p>
          <a:p>
            <a:pPr algn="l"/>
            <a:r>
              <a:rPr lang="en-US" sz="4000" dirty="0" smtClean="0"/>
              <a:t>A letter is a direct address to the addressee. Hence, it must be appealing. The ideas must be original, relevant and adequate. Include your own viewpoints and opinions on the topic only where called for.</a:t>
            </a:r>
          </a:p>
          <a:p>
            <a:pPr algn="l"/>
            <a:r>
              <a:rPr lang="en-US" sz="4000" dirty="0" smtClean="0"/>
              <a:t> </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a:bodyPr>
          <a:lstStyle/>
          <a:p>
            <a:pPr algn="l"/>
            <a:r>
              <a:rPr lang="en-US" sz="4000" dirty="0" smtClean="0"/>
              <a:t>     Write  the letter in correct English, and in an effective style.</a:t>
            </a:r>
          </a:p>
          <a:p>
            <a:pPr algn="l"/>
            <a:r>
              <a:rPr lang="en-US" sz="4000" dirty="0" smtClean="0"/>
              <a:t>      Choose the most appropriate words, phrases and idiomatic expressions.</a:t>
            </a:r>
          </a:p>
          <a:p>
            <a:pPr algn="l"/>
            <a:r>
              <a:rPr lang="en-US" sz="4000" dirty="0" smtClean="0"/>
              <a:t>     Construct the sentences in a lucid manner. The language must be clear and concise.</a:t>
            </a:r>
          </a:p>
          <a:p>
            <a:pPr algn="l"/>
            <a:r>
              <a:rPr lang="en-US" sz="4000" dirty="0" smtClean="0"/>
              <a:t>     In official and commercial letters, avoid jargon as far as possible. After completing  the letter check whether it reads well as a composite whole.</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b="1" i="1" u="sng" dirty="0" smtClean="0"/>
              <a:t>Some Special Useful Expressions</a:t>
            </a:r>
            <a:r>
              <a:rPr lang="en-US" sz="4000" dirty="0" smtClean="0"/>
              <a:t>:</a:t>
            </a:r>
          </a:p>
          <a:p>
            <a:pPr algn="l"/>
            <a:r>
              <a:rPr lang="en-US" sz="4000" b="1" dirty="0" smtClean="0"/>
              <a:t>For Beginning</a:t>
            </a:r>
            <a:r>
              <a:rPr lang="en-US" sz="4000" dirty="0" smtClean="0"/>
              <a:t>:</a:t>
            </a:r>
          </a:p>
          <a:p>
            <a:pPr algn="l"/>
            <a:r>
              <a:rPr lang="en-US" sz="4000" dirty="0" smtClean="0"/>
              <a:t>- I am writing to………</a:t>
            </a:r>
          </a:p>
          <a:p>
            <a:pPr algn="l">
              <a:buFontTx/>
              <a:buChar char="-"/>
            </a:pPr>
            <a:r>
              <a:rPr lang="en-US" sz="4000" dirty="0" smtClean="0"/>
              <a:t> I am writing this regarding…….</a:t>
            </a:r>
          </a:p>
          <a:p>
            <a:pPr algn="l">
              <a:buFontTx/>
              <a:buChar char="-"/>
            </a:pPr>
            <a:r>
              <a:rPr lang="en-US" sz="4000" dirty="0" smtClean="0"/>
              <a:t> I am writing on account of…….</a:t>
            </a:r>
          </a:p>
          <a:p>
            <a:pPr algn="l">
              <a:buFontTx/>
              <a:buChar char="-"/>
            </a:pPr>
            <a:r>
              <a:rPr lang="en-US" sz="4000" dirty="0" smtClean="0"/>
              <a:t> I am writing because…..</a:t>
            </a:r>
          </a:p>
          <a:p>
            <a:pPr algn="l"/>
            <a:r>
              <a:rPr lang="en-US" sz="4000" b="1" dirty="0" smtClean="0"/>
              <a:t>For complaint:</a:t>
            </a:r>
          </a:p>
          <a:p>
            <a:pPr algn="l">
              <a:buFontTx/>
              <a:buChar char="-"/>
            </a:pPr>
            <a:r>
              <a:rPr lang="en-US" sz="4000" dirty="0" smtClean="0"/>
              <a:t> I feel constrained to complain about…..</a:t>
            </a:r>
          </a:p>
          <a:p>
            <a:pPr algn="l">
              <a:buFontTx/>
              <a:buChar char="-"/>
            </a:pPr>
            <a:r>
              <a:rPr lang="en-US" sz="4000" b="1" dirty="0" smtClean="0"/>
              <a:t> </a:t>
            </a:r>
            <a:r>
              <a:rPr lang="en-US" sz="4000" dirty="0" smtClean="0"/>
              <a:t>I must complain about…..</a:t>
            </a:r>
            <a:r>
              <a:rPr lang="en-US" sz="4000" b="1" dirty="0" smtClean="0"/>
              <a:t> </a:t>
            </a:r>
          </a:p>
          <a:p>
            <a:pPr algn="l"/>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a:bodyPr>
          <a:lstStyle/>
          <a:p>
            <a:pPr algn="l">
              <a:buFontTx/>
              <a:buChar char="-"/>
            </a:pPr>
            <a:r>
              <a:rPr lang="en-US" sz="4000" dirty="0" smtClean="0"/>
              <a:t> I am forced to draw your attention to…..</a:t>
            </a:r>
          </a:p>
          <a:p>
            <a:pPr algn="l">
              <a:buFontTx/>
              <a:buChar char="-"/>
            </a:pPr>
            <a:r>
              <a:rPr lang="en-US" sz="4000" dirty="0" smtClean="0"/>
              <a:t> I regret to bring to your notice………</a:t>
            </a:r>
          </a:p>
          <a:p>
            <a:pPr algn="l"/>
            <a:r>
              <a:rPr lang="en-US" sz="4000" b="1" dirty="0" smtClean="0"/>
              <a:t>For request:</a:t>
            </a:r>
          </a:p>
          <a:p>
            <a:pPr algn="l">
              <a:buFontTx/>
              <a:buChar char="-"/>
            </a:pPr>
            <a:r>
              <a:rPr lang="en-US" sz="4000" dirty="0" smtClean="0"/>
              <a:t> I/We would be grateful if you    could/would………….</a:t>
            </a:r>
          </a:p>
          <a:p>
            <a:pPr algn="l">
              <a:buFontTx/>
              <a:buChar char="-"/>
            </a:pPr>
            <a:r>
              <a:rPr lang="en-US" sz="4000" dirty="0" smtClean="0"/>
              <a:t> I/We would like you to………</a:t>
            </a:r>
          </a:p>
          <a:p>
            <a:pPr algn="l">
              <a:buFontTx/>
              <a:buChar char="-"/>
            </a:pPr>
            <a:r>
              <a:rPr lang="en-US" sz="4000" dirty="0" smtClean="0"/>
              <a:t> I/We would like you to order…….</a:t>
            </a:r>
          </a:p>
          <a:p>
            <a:pPr algn="l">
              <a:buFontTx/>
              <a:buChar char="-"/>
            </a:pPr>
            <a:r>
              <a:rPr lang="en-US" sz="4000" dirty="0" smtClean="0"/>
              <a:t> Could you kindly let us know…….</a:t>
            </a:r>
          </a:p>
          <a:p>
            <a:pPr algn="l">
              <a:buFontTx/>
              <a:buChar char="-"/>
            </a:pPr>
            <a:r>
              <a:rPr lang="en-US" sz="4000" dirty="0" smtClean="0"/>
              <a:t> Kindly send/supply…….</a:t>
            </a:r>
          </a:p>
          <a:p>
            <a:pPr algn="l">
              <a:buFontTx/>
              <a:buChar char="-"/>
            </a:pPr>
            <a:r>
              <a:rPr lang="en-US" sz="4000" dirty="0" smtClean="0"/>
              <a:t> I/We shall be highly grateful if you could..  </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a:bodyPr>
          <a:lstStyle/>
          <a:p>
            <a:pPr algn="l"/>
            <a:r>
              <a:rPr lang="en-US" sz="4000" b="1" dirty="0" smtClean="0"/>
              <a:t>For inquiries</a:t>
            </a:r>
            <a:r>
              <a:rPr lang="en-US" sz="4000" dirty="0" smtClean="0"/>
              <a:t>:</a:t>
            </a:r>
          </a:p>
          <a:p>
            <a:pPr algn="l">
              <a:buFontTx/>
              <a:buChar char="-"/>
            </a:pPr>
            <a:r>
              <a:rPr lang="en-US" sz="4000" dirty="0" smtClean="0"/>
              <a:t> We require…..for immediate delivery/and are interested in buying/and would like to have further details/and would like to introduce these goods.</a:t>
            </a:r>
          </a:p>
          <a:p>
            <a:pPr algn="l">
              <a:buFontTx/>
              <a:buChar char="-"/>
            </a:pPr>
            <a:r>
              <a:rPr lang="en-US" sz="4000" dirty="0" smtClean="0"/>
              <a:t> If the prices are competitive/If the quality of your goods comes up to our expectations,……We can probably let you have regular orders</a:t>
            </a:r>
          </a:p>
          <a:p>
            <a:pPr algn="l">
              <a:buFontTx/>
              <a:buChar char="-"/>
            </a:pPr>
            <a:r>
              <a:rPr lang="en-US" sz="4000" dirty="0" smtClean="0"/>
              <a:t> Please send your prospectus/quotations/prices reply by-  </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-return post/as soon as possible.</a:t>
            </a:r>
          </a:p>
          <a:p>
            <a:pPr algn="l">
              <a:buFontTx/>
              <a:buChar char="-"/>
            </a:pPr>
            <a:r>
              <a:rPr lang="en-US" sz="4000" dirty="0" smtClean="0"/>
              <a:t>An early answer will be appreciated.</a:t>
            </a:r>
          </a:p>
          <a:p>
            <a:pPr algn="l">
              <a:buFontTx/>
              <a:buChar char="-"/>
            </a:pPr>
            <a:r>
              <a:rPr lang="en-US" sz="4000" dirty="0" smtClean="0"/>
              <a:t> Payment will be made by </a:t>
            </a:r>
            <a:r>
              <a:rPr lang="en-US" sz="4000" dirty="0" err="1" smtClean="0"/>
              <a:t>cheque</a:t>
            </a:r>
            <a:r>
              <a:rPr lang="en-US" sz="4000" dirty="0" smtClean="0"/>
              <a:t> /bank draft.</a:t>
            </a:r>
          </a:p>
          <a:p>
            <a:pPr algn="l">
              <a:buFontTx/>
              <a:buChar char="-"/>
            </a:pPr>
            <a:r>
              <a:rPr lang="en-US" sz="4000" dirty="0" smtClean="0"/>
              <a:t> I am enclosing a bank draft.</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0" y="0"/>
            <a:ext cx="6019800" cy="6861175"/>
          </a:xfrm>
          <a:prstGeom prst="rect">
            <a:avLst/>
          </a:prstGeom>
          <a:noFill/>
          <a:ln w="9525">
            <a:noFill/>
            <a:miter lim="800000"/>
            <a:headEnd/>
            <a:tailEnd/>
          </a:ln>
          <a:effectLst/>
        </p:spPr>
        <p:txBody>
          <a:bodyPr>
            <a:spAutoFit/>
          </a:bodyPr>
          <a:lstStyle/>
          <a:p>
            <a:r>
              <a:rPr lang="en-US" sz="3200" b="1" dirty="0">
                <a:latin typeface="Arial" charset="0"/>
              </a:rPr>
              <a:t>Types of Business Letters</a:t>
            </a:r>
          </a:p>
          <a:p>
            <a:endParaRPr lang="en-US" b="1" dirty="0">
              <a:latin typeface="Arial" charset="0"/>
            </a:endParaRPr>
          </a:p>
          <a:p>
            <a:endParaRPr lang="en-US" dirty="0">
              <a:latin typeface="Arial" charset="0"/>
            </a:endParaRPr>
          </a:p>
          <a:p>
            <a:pPr>
              <a:buFontTx/>
              <a:buChar char="•"/>
            </a:pPr>
            <a:r>
              <a:rPr lang="en-US" dirty="0">
                <a:latin typeface="Arial" charset="0"/>
              </a:rPr>
              <a:t> </a:t>
            </a:r>
            <a:r>
              <a:rPr lang="en-US" sz="2800" dirty="0">
                <a:latin typeface="Arial" charset="0"/>
              </a:rPr>
              <a:t>Letter of Transmittal</a:t>
            </a:r>
          </a:p>
          <a:p>
            <a:pPr>
              <a:buFontTx/>
              <a:buChar char="•"/>
            </a:pPr>
            <a:endParaRPr lang="en-US" sz="2800" dirty="0">
              <a:latin typeface="Arial" charset="0"/>
            </a:endParaRPr>
          </a:p>
          <a:p>
            <a:pPr>
              <a:buFontTx/>
              <a:buChar char="•"/>
            </a:pPr>
            <a:r>
              <a:rPr lang="en-US" sz="2800" dirty="0">
                <a:latin typeface="Arial" charset="0"/>
              </a:rPr>
              <a:t> Letter of Inquiry</a:t>
            </a:r>
          </a:p>
          <a:p>
            <a:endParaRPr lang="en-US" sz="2800" dirty="0">
              <a:latin typeface="Arial" charset="0"/>
            </a:endParaRPr>
          </a:p>
          <a:p>
            <a:pPr>
              <a:buFontTx/>
              <a:buChar char="•"/>
            </a:pPr>
            <a:r>
              <a:rPr lang="en-US" sz="2800" dirty="0">
                <a:latin typeface="Arial" charset="0"/>
              </a:rPr>
              <a:t> Claim/Complaint Letter</a:t>
            </a:r>
          </a:p>
          <a:p>
            <a:pPr>
              <a:buFontTx/>
              <a:buChar char="•"/>
            </a:pPr>
            <a:endParaRPr lang="en-US" sz="2800" dirty="0">
              <a:latin typeface="Arial" charset="0"/>
            </a:endParaRPr>
          </a:p>
          <a:p>
            <a:pPr>
              <a:buFontTx/>
              <a:buChar char="•"/>
            </a:pPr>
            <a:r>
              <a:rPr lang="en-US" sz="2800" dirty="0">
                <a:latin typeface="Arial" charset="0"/>
              </a:rPr>
              <a:t> Good News Letter</a:t>
            </a:r>
          </a:p>
          <a:p>
            <a:pPr>
              <a:buFontTx/>
              <a:buChar char="•"/>
            </a:pPr>
            <a:endParaRPr lang="en-US" sz="2800" dirty="0">
              <a:latin typeface="Arial" charset="0"/>
            </a:endParaRPr>
          </a:p>
          <a:p>
            <a:pPr>
              <a:buFontTx/>
              <a:buChar char="•"/>
            </a:pPr>
            <a:r>
              <a:rPr lang="en-US" sz="2800" dirty="0">
                <a:latin typeface="Arial" charset="0"/>
              </a:rPr>
              <a:t> Bad News Letter</a:t>
            </a:r>
          </a:p>
          <a:p>
            <a:pPr>
              <a:buFontTx/>
              <a:buChar char="•"/>
            </a:pPr>
            <a:endParaRPr lang="en-US" sz="2800" dirty="0">
              <a:latin typeface="Arial" charset="0"/>
            </a:endParaRPr>
          </a:p>
          <a:p>
            <a:pPr>
              <a:buFontTx/>
              <a:buChar char="•"/>
            </a:pPr>
            <a:r>
              <a:rPr lang="en-US" sz="2800" dirty="0">
                <a:latin typeface="Arial" charset="0"/>
              </a:rPr>
              <a:t> Letter of Application</a:t>
            </a:r>
          </a:p>
          <a:p>
            <a:pPr>
              <a:buFontTx/>
              <a:buChar char="•"/>
            </a:pPr>
            <a:endParaRPr lang="en-US" sz="2800" dirty="0">
              <a:latin typeface="Arial" charset="0"/>
            </a:endParaRPr>
          </a:p>
          <a:p>
            <a:pPr>
              <a:buFontTx/>
              <a:buChar char="•"/>
            </a:pPr>
            <a:r>
              <a:rPr lang="en-US" sz="2800" dirty="0">
                <a:latin typeface="Arial" charset="0"/>
              </a:rPr>
              <a:t> Many others</a:t>
            </a:r>
          </a:p>
        </p:txBody>
      </p:sp>
      <p:sp>
        <p:nvSpPr>
          <p:cNvPr id="4" name="Footer Placeholder 3"/>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3"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2050"/>
                                        </p:tgtEl>
                                        <p:attrNameLst>
                                          <p:attrName/>
                                        </p:attrNameLst>
                                      </p:cBhvr>
                                    </p:anim>
                                    <p:set>
                                      <p:cBhvr>
                                        <p:cTn id="7" dur="1" fill="hold">
                                          <p:stCondLst>
                                            <p:cond delay="0"/>
                                          </p:stCondLst>
                                        </p:cTn>
                                        <p:tgtEl>
                                          <p:spTgt spid="20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0" y="0"/>
            <a:ext cx="9144000" cy="7091363"/>
          </a:xfrm>
          <a:prstGeom prst="rect">
            <a:avLst/>
          </a:prstGeom>
          <a:noFill/>
          <a:ln w="9525">
            <a:noFill/>
            <a:miter lim="800000"/>
            <a:headEnd/>
            <a:tailEnd/>
          </a:ln>
          <a:effectLst/>
        </p:spPr>
        <p:txBody>
          <a:bodyPr>
            <a:spAutoFit/>
          </a:bodyPr>
          <a:lstStyle/>
          <a:p>
            <a:r>
              <a:rPr lang="en-US" sz="2800" b="1" dirty="0">
                <a:latin typeface="Arial" charset="0"/>
              </a:rPr>
              <a:t>Letter of Transmittal</a:t>
            </a:r>
          </a:p>
          <a:p>
            <a:endParaRPr lang="en-US" dirty="0">
              <a:latin typeface="Arial" charset="0"/>
            </a:endParaRPr>
          </a:p>
          <a:p>
            <a:endParaRPr lang="en-US" dirty="0">
              <a:latin typeface="Arial" charset="0"/>
            </a:endParaRPr>
          </a:p>
          <a:p>
            <a:pPr>
              <a:buFontTx/>
              <a:buChar char="•"/>
            </a:pPr>
            <a:r>
              <a:rPr lang="en-US" dirty="0">
                <a:latin typeface="Arial" charset="0"/>
              </a:rPr>
              <a:t> </a:t>
            </a:r>
            <a:r>
              <a:rPr lang="en-US" sz="2400" dirty="0">
                <a:latin typeface="Arial" charset="0"/>
              </a:rPr>
              <a:t>Most examples of this letter type will contain three short paragraphs.</a:t>
            </a:r>
          </a:p>
          <a:p>
            <a:pPr>
              <a:buFontTx/>
              <a:buChar char="•"/>
            </a:pPr>
            <a:endParaRPr lang="en-US" sz="2400" dirty="0">
              <a:latin typeface="Arial" charset="0"/>
            </a:endParaRPr>
          </a:p>
          <a:p>
            <a:pPr>
              <a:buFontTx/>
              <a:buChar char="•"/>
            </a:pPr>
            <a:r>
              <a:rPr lang="en-US" sz="2400" dirty="0">
                <a:latin typeface="Arial" charset="0"/>
              </a:rPr>
              <a:t> The first paragraph will state WHAT is being transmitted and WHY it is being transmitted.</a:t>
            </a:r>
          </a:p>
          <a:p>
            <a:pPr>
              <a:buFontTx/>
              <a:buChar char="•"/>
            </a:pPr>
            <a:endParaRPr lang="en-US" sz="2400" dirty="0">
              <a:latin typeface="Arial" charset="0"/>
            </a:endParaRPr>
          </a:p>
          <a:p>
            <a:pPr>
              <a:buFontTx/>
              <a:buChar char="•"/>
            </a:pPr>
            <a:r>
              <a:rPr lang="en-US" sz="2400" dirty="0">
                <a:latin typeface="Arial" charset="0"/>
              </a:rPr>
              <a:t> The middle paragraph will DESCRIBE in moderate detail the item being transmitted; for example, if a report is being transmitted, the description would include the major sections of the report and its major conclusion(s).</a:t>
            </a:r>
          </a:p>
          <a:p>
            <a:pPr>
              <a:buFontTx/>
              <a:buChar char="•"/>
            </a:pPr>
            <a:endParaRPr lang="en-US" sz="2400" dirty="0">
              <a:latin typeface="Arial" charset="0"/>
            </a:endParaRPr>
          </a:p>
          <a:p>
            <a:pPr>
              <a:buFontTx/>
              <a:buChar char="•"/>
            </a:pPr>
            <a:r>
              <a:rPr lang="en-US" sz="2400" dirty="0">
                <a:latin typeface="Arial" charset="0"/>
              </a:rPr>
              <a:t> The final paragraph will express HOPE FOR SATISFACTION with whatever is being transmitted.</a:t>
            </a:r>
          </a:p>
          <a:p>
            <a:pPr>
              <a:buFontTx/>
              <a:buChar char="•"/>
            </a:pPr>
            <a:endParaRPr lang="en-US" sz="2400" dirty="0">
              <a:latin typeface="Arial" charset="0"/>
            </a:endParaRPr>
          </a:p>
          <a:p>
            <a:pPr>
              <a:buFontTx/>
              <a:buChar char="•"/>
            </a:pPr>
            <a:r>
              <a:rPr lang="en-US" sz="2400" dirty="0">
                <a:latin typeface="Arial" charset="0"/>
              </a:rPr>
              <a:t> Modified block with indentions is the usual format for this type of letter. ALWAYS include an enclosure notation.</a:t>
            </a:r>
          </a:p>
        </p:txBody>
      </p:sp>
      <p:sp>
        <p:nvSpPr>
          <p:cNvPr id="4" name="Footer Placeholder 3"/>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3"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074"/>
                                        </p:tgtEl>
                                        <p:attrNameLst>
                                          <p:attrName/>
                                        </p:attrNameLst>
                                      </p:cBhvr>
                                    </p:anim>
                                    <p:set>
                                      <p:cBhvr>
                                        <p:cTn id="7" dur="1" fill="hold">
                                          <p:stCondLst>
                                            <p:cond delay="0"/>
                                          </p:stCondLst>
                                        </p:cTn>
                                        <p:tgtEl>
                                          <p:spTgt spid="30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0" y="0"/>
            <a:ext cx="9144000" cy="6924973"/>
          </a:xfrm>
          <a:prstGeom prst="rect">
            <a:avLst/>
          </a:prstGeom>
          <a:noFill/>
          <a:ln w="9525">
            <a:noFill/>
            <a:miter lim="800000"/>
            <a:headEnd/>
            <a:tailEnd/>
          </a:ln>
          <a:effectLst/>
        </p:spPr>
        <p:txBody>
          <a:bodyPr>
            <a:spAutoFit/>
          </a:bodyPr>
          <a:lstStyle/>
          <a:p>
            <a:r>
              <a:rPr lang="en-US" sz="2800" b="1" dirty="0">
                <a:latin typeface="Arial" charset="0"/>
              </a:rPr>
              <a:t>Letter of Inquiry</a:t>
            </a:r>
          </a:p>
          <a:p>
            <a:endParaRPr lang="en-US" sz="2800" b="1" dirty="0">
              <a:latin typeface="Arial" charset="0"/>
            </a:endParaRPr>
          </a:p>
          <a:p>
            <a:endParaRPr lang="en-US" sz="2800" b="1" dirty="0">
              <a:latin typeface="Arial" charset="0"/>
            </a:endParaRPr>
          </a:p>
          <a:p>
            <a:pPr>
              <a:buFontTx/>
              <a:buChar char="•"/>
            </a:pPr>
            <a:r>
              <a:rPr lang="en-US" sz="2400" dirty="0">
                <a:latin typeface="Arial" charset="0"/>
              </a:rPr>
              <a:t> Most examples of this letter type contain three short paragraphs.</a:t>
            </a:r>
          </a:p>
          <a:p>
            <a:pPr>
              <a:buFontTx/>
              <a:buChar char="•"/>
            </a:pPr>
            <a:endParaRPr lang="en-US" sz="2400" dirty="0">
              <a:latin typeface="Arial" charset="0"/>
            </a:endParaRPr>
          </a:p>
          <a:p>
            <a:pPr>
              <a:buFontTx/>
              <a:buChar char="•"/>
            </a:pPr>
            <a:r>
              <a:rPr lang="en-US" sz="2400" dirty="0">
                <a:latin typeface="Arial" charset="0"/>
              </a:rPr>
              <a:t> The first paragraph specifies the SUBJECT of the inquiry and indicates WHY the inquiry is being made.</a:t>
            </a:r>
          </a:p>
          <a:p>
            <a:pPr>
              <a:buFontTx/>
              <a:buChar char="•"/>
            </a:pPr>
            <a:endParaRPr lang="en-US" sz="2400" dirty="0">
              <a:latin typeface="Arial" charset="0"/>
            </a:endParaRPr>
          </a:p>
          <a:p>
            <a:pPr>
              <a:buFontTx/>
              <a:buChar char="•"/>
            </a:pPr>
            <a:r>
              <a:rPr lang="en-US" sz="2400" dirty="0">
                <a:latin typeface="Arial" charset="0"/>
              </a:rPr>
              <a:t> The middle paragraph lists the specific items or questions that the letter writer wants or wants answered; usually the items or questions are presented in bulleted list form.</a:t>
            </a:r>
          </a:p>
          <a:p>
            <a:pPr>
              <a:buFontTx/>
              <a:buChar char="•"/>
            </a:pPr>
            <a:endParaRPr lang="en-US" sz="2400" dirty="0">
              <a:latin typeface="Arial" charset="0"/>
            </a:endParaRPr>
          </a:p>
          <a:p>
            <a:pPr>
              <a:buFontTx/>
              <a:buChar char="•"/>
            </a:pPr>
            <a:r>
              <a:rPr lang="en-US" sz="2400" dirty="0">
                <a:latin typeface="Arial" charset="0"/>
              </a:rPr>
              <a:t> The last paragraph tactfully indicates a deadline by which the items being requested or the answers to questions need to be supplied.</a:t>
            </a:r>
          </a:p>
          <a:p>
            <a:pPr>
              <a:buFontTx/>
              <a:buChar char="•"/>
            </a:pPr>
            <a:endParaRPr lang="en-US" sz="2400" dirty="0">
              <a:latin typeface="Arial" charset="0"/>
            </a:endParaRPr>
          </a:p>
          <a:p>
            <a:pPr>
              <a:buFontTx/>
              <a:buChar char="•"/>
            </a:pPr>
            <a:r>
              <a:rPr lang="en-US" sz="2400" dirty="0">
                <a:latin typeface="Arial" charset="0"/>
              </a:rPr>
              <a:t> Usually modified block with indentions format is used with this letter type.</a:t>
            </a:r>
          </a:p>
        </p:txBody>
      </p:sp>
      <p:sp>
        <p:nvSpPr>
          <p:cNvPr id="4" name="Footer Placeholder 3"/>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3"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4098"/>
                                        </p:tgtEl>
                                        <p:attrNameLst>
                                          <p:attrName/>
                                        </p:attrNameLst>
                                      </p:cBhvr>
                                    </p:anim>
                                    <p:set>
                                      <p:cBhvr>
                                        <p:cTn id="7" dur="1" fill="hold">
                                          <p:stCondLst>
                                            <p:cond delay="0"/>
                                          </p:stCondLst>
                                        </p:cTn>
                                        <p:tgtEl>
                                          <p:spTgt spid="40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0" y="0"/>
            <a:ext cx="9144000" cy="7091363"/>
          </a:xfrm>
          <a:prstGeom prst="rect">
            <a:avLst/>
          </a:prstGeom>
          <a:noFill/>
          <a:ln w="9525">
            <a:noFill/>
            <a:miter lim="800000"/>
            <a:headEnd/>
            <a:tailEnd/>
          </a:ln>
          <a:effectLst/>
        </p:spPr>
        <p:txBody>
          <a:bodyPr>
            <a:spAutoFit/>
          </a:bodyPr>
          <a:lstStyle/>
          <a:p>
            <a:r>
              <a:rPr lang="en-US" sz="2800" b="1" dirty="0">
                <a:latin typeface="Arial" charset="0"/>
              </a:rPr>
              <a:t>Claim/Complaint Letter</a:t>
            </a:r>
          </a:p>
          <a:p>
            <a:endParaRPr lang="en-US" dirty="0">
              <a:latin typeface="Arial" charset="0"/>
            </a:endParaRPr>
          </a:p>
          <a:p>
            <a:endParaRPr lang="en-US" dirty="0">
              <a:latin typeface="Arial" charset="0"/>
            </a:endParaRPr>
          </a:p>
          <a:p>
            <a:pPr>
              <a:buFontTx/>
              <a:buChar char="•"/>
            </a:pPr>
            <a:r>
              <a:rPr lang="en-US" dirty="0">
                <a:latin typeface="Arial" charset="0"/>
              </a:rPr>
              <a:t> </a:t>
            </a:r>
            <a:r>
              <a:rPr lang="en-US" sz="2400" dirty="0">
                <a:latin typeface="Arial" charset="0"/>
              </a:rPr>
              <a:t>Most examples of this letter type contain three short paragraphs.</a:t>
            </a:r>
          </a:p>
          <a:p>
            <a:pPr>
              <a:buFontTx/>
              <a:buChar char="•"/>
            </a:pPr>
            <a:endParaRPr lang="en-US" sz="2400" dirty="0">
              <a:latin typeface="Arial" charset="0"/>
            </a:endParaRPr>
          </a:p>
          <a:p>
            <a:pPr>
              <a:buFontTx/>
              <a:buChar char="•"/>
            </a:pPr>
            <a:r>
              <a:rPr lang="en-US" sz="2400" dirty="0">
                <a:latin typeface="Arial" charset="0"/>
              </a:rPr>
              <a:t> The opening paragraph states the PROBLEM that the letter writer has encountered and makes a specific CLAIM that will correct the problem.</a:t>
            </a:r>
          </a:p>
          <a:p>
            <a:pPr>
              <a:buFontTx/>
              <a:buChar char="•"/>
            </a:pPr>
            <a:endParaRPr lang="en-US" sz="2400" dirty="0">
              <a:latin typeface="Arial" charset="0"/>
            </a:endParaRPr>
          </a:p>
          <a:p>
            <a:pPr>
              <a:buFontTx/>
              <a:buChar char="•"/>
            </a:pPr>
            <a:r>
              <a:rPr lang="en-US" sz="2400" dirty="0">
                <a:latin typeface="Arial" charset="0"/>
              </a:rPr>
              <a:t> The next longish paragraph narrates the sequence of events involved in the creation of the problem, and it describes the problem in detail.  Dates, serial numbers, and other factual data  are the heart of this paragraph.</a:t>
            </a:r>
          </a:p>
          <a:p>
            <a:pPr>
              <a:buFontTx/>
              <a:buChar char="•"/>
            </a:pPr>
            <a:endParaRPr lang="en-US" sz="2400" dirty="0">
              <a:latin typeface="Arial" charset="0"/>
            </a:endParaRPr>
          </a:p>
          <a:p>
            <a:pPr>
              <a:buFontTx/>
              <a:buChar char="•"/>
            </a:pPr>
            <a:r>
              <a:rPr lang="en-US" sz="2400" dirty="0">
                <a:latin typeface="Arial" charset="0"/>
              </a:rPr>
              <a:t> The last paragraph tactfully requests timely correction of the problem.</a:t>
            </a:r>
          </a:p>
          <a:p>
            <a:pPr>
              <a:buFontTx/>
              <a:buChar char="•"/>
            </a:pPr>
            <a:endParaRPr lang="en-US" sz="2400" dirty="0">
              <a:latin typeface="Arial" charset="0"/>
            </a:endParaRPr>
          </a:p>
          <a:p>
            <a:pPr>
              <a:buFontTx/>
              <a:buChar char="•"/>
            </a:pPr>
            <a:r>
              <a:rPr lang="en-US" sz="2400" dirty="0">
                <a:latin typeface="Arial" charset="0"/>
              </a:rPr>
              <a:t> Usually modified block with indentions format is used with this letter type.</a:t>
            </a:r>
          </a:p>
        </p:txBody>
      </p:sp>
      <p:sp>
        <p:nvSpPr>
          <p:cNvPr id="4" name="Footer Placeholder 3"/>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3"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5122"/>
                                        </p:tgtEl>
                                        <p:attrNameLst>
                                          <p:attrName/>
                                        </p:attrNameLst>
                                      </p:cBhvr>
                                    </p:anim>
                                    <p:set>
                                      <p:cBhvr>
                                        <p:cTn id="7" dur="1" fill="hold">
                                          <p:stCondLst>
                                            <p:cond delay="0"/>
                                          </p:stCondLst>
                                        </p:cTn>
                                        <p:tgtEl>
                                          <p:spTgt spid="51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0" y="0"/>
            <a:ext cx="9144000" cy="6484938"/>
          </a:xfrm>
          <a:prstGeom prst="rect">
            <a:avLst/>
          </a:prstGeom>
          <a:noFill/>
          <a:ln w="9525">
            <a:noFill/>
            <a:miter lim="800000"/>
            <a:headEnd/>
            <a:tailEnd/>
          </a:ln>
          <a:effectLst/>
        </p:spPr>
        <p:txBody>
          <a:bodyPr>
            <a:spAutoFit/>
          </a:bodyPr>
          <a:lstStyle/>
          <a:p>
            <a:r>
              <a:rPr lang="en-US" sz="2400" b="1" dirty="0">
                <a:latin typeface="Arial" charset="0"/>
              </a:rPr>
              <a:t>Good News Letter</a:t>
            </a:r>
          </a:p>
          <a:p>
            <a:endParaRPr lang="en-US" sz="2400" b="1" dirty="0">
              <a:latin typeface="Arial" charset="0"/>
            </a:endParaRPr>
          </a:p>
          <a:p>
            <a:endParaRPr lang="en-US" sz="2400" b="1" dirty="0">
              <a:latin typeface="Arial" charset="0"/>
            </a:endParaRPr>
          </a:p>
          <a:p>
            <a:pPr>
              <a:buFontTx/>
              <a:buChar char="•"/>
            </a:pPr>
            <a:r>
              <a:rPr lang="en-US" sz="2400" dirty="0">
                <a:latin typeface="Arial" charset="0"/>
              </a:rPr>
              <a:t> Most examples of this letter type contain three short paragraphs.</a:t>
            </a:r>
          </a:p>
          <a:p>
            <a:pPr>
              <a:buFontTx/>
              <a:buChar char="•"/>
            </a:pPr>
            <a:endParaRPr lang="en-US" sz="2400" dirty="0">
              <a:latin typeface="Arial" charset="0"/>
            </a:endParaRPr>
          </a:p>
          <a:p>
            <a:pPr>
              <a:buFontTx/>
              <a:buChar char="•"/>
            </a:pPr>
            <a:r>
              <a:rPr lang="en-US" sz="2400" dirty="0">
                <a:latin typeface="Arial" charset="0"/>
              </a:rPr>
              <a:t> The first paragraph makes the “GRANT,” that is, the solution to the problem/complaint that the complainer has requested.</a:t>
            </a:r>
          </a:p>
          <a:p>
            <a:pPr>
              <a:buFontTx/>
              <a:buChar char="•"/>
            </a:pPr>
            <a:endParaRPr lang="en-US" sz="2400" dirty="0">
              <a:latin typeface="Arial" charset="0"/>
            </a:endParaRPr>
          </a:p>
          <a:p>
            <a:pPr>
              <a:buFontTx/>
              <a:buChar char="•"/>
            </a:pPr>
            <a:r>
              <a:rPr lang="en-US" sz="2400" dirty="0">
                <a:latin typeface="Arial" charset="0"/>
              </a:rPr>
              <a:t> The next longish paragraph explains in detail how the problem arose in order, if possible, to show that is was not a result of bad faith or business practice on the part of the company.</a:t>
            </a:r>
          </a:p>
          <a:p>
            <a:pPr>
              <a:buFontTx/>
              <a:buChar char="•"/>
            </a:pPr>
            <a:endParaRPr lang="en-US" sz="2400" dirty="0">
              <a:latin typeface="Arial" charset="0"/>
            </a:endParaRPr>
          </a:p>
          <a:p>
            <a:pPr>
              <a:buFontTx/>
              <a:buChar char="•"/>
            </a:pPr>
            <a:r>
              <a:rPr lang="en-US" sz="2400" dirty="0">
                <a:latin typeface="Arial" charset="0"/>
              </a:rPr>
              <a:t> The last paragraph HOPES FOR SATISFACTION on the part of the complainer regarding the solution that has been offered.</a:t>
            </a:r>
          </a:p>
          <a:p>
            <a:pPr>
              <a:buFontTx/>
              <a:buChar char="•"/>
            </a:pPr>
            <a:endParaRPr lang="en-US" sz="2400" dirty="0">
              <a:latin typeface="Arial" charset="0"/>
            </a:endParaRPr>
          </a:p>
          <a:p>
            <a:pPr>
              <a:buFontTx/>
              <a:buChar char="•"/>
            </a:pPr>
            <a:r>
              <a:rPr lang="en-US" sz="2400" dirty="0">
                <a:latin typeface="Arial" charset="0"/>
              </a:rPr>
              <a:t> Usually modified block or modified block with indentions format is used with this letter type.</a:t>
            </a:r>
          </a:p>
        </p:txBody>
      </p:sp>
      <p:sp>
        <p:nvSpPr>
          <p:cNvPr id="4" name="Footer Placeholder 3"/>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3"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6146"/>
                                        </p:tgtEl>
                                        <p:attrNameLst>
                                          <p:attrName/>
                                        </p:attrNameLst>
                                      </p:cBhvr>
                                    </p:anim>
                                    <p:set>
                                      <p:cBhvr>
                                        <p:cTn id="7" dur="1" fill="hold">
                                          <p:stCondLst>
                                            <p:cond delay="0"/>
                                          </p:stCondLst>
                                        </p:cTn>
                                        <p:tgtEl>
                                          <p:spTgt spid="61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b="1" i="1" u="sng" dirty="0" smtClean="0"/>
              <a:t>Letters of an application : </a:t>
            </a:r>
            <a:endParaRPr lang="en-US" sz="4000" dirty="0" smtClean="0"/>
          </a:p>
          <a:p>
            <a:pPr marL="742950" indent="-742950" algn="l">
              <a:buAutoNum type="alphaLcParenBoth"/>
            </a:pPr>
            <a:r>
              <a:rPr lang="en-US" sz="4000" dirty="0" smtClean="0"/>
              <a:t>Structure of an Application:</a:t>
            </a:r>
          </a:p>
          <a:p>
            <a:pPr marL="742950" indent="-742950" algn="l">
              <a:buAutoNum type="arabicParenBoth"/>
            </a:pPr>
            <a:r>
              <a:rPr lang="en-US" sz="4000" dirty="0" smtClean="0"/>
              <a:t>Self-address</a:t>
            </a:r>
          </a:p>
          <a:p>
            <a:pPr marL="742950" indent="-742950" algn="l">
              <a:buAutoNum type="arabicParenBoth"/>
            </a:pPr>
            <a:r>
              <a:rPr lang="en-US" sz="4000" dirty="0" smtClean="0"/>
              <a:t>Date</a:t>
            </a:r>
          </a:p>
          <a:p>
            <a:pPr marL="742950" indent="-742950" algn="l">
              <a:buAutoNum type="arabicParenBoth"/>
            </a:pPr>
            <a:r>
              <a:rPr lang="en-US" sz="4000" dirty="0" smtClean="0"/>
              <a:t>Address to</a:t>
            </a:r>
          </a:p>
          <a:p>
            <a:pPr marL="742950" indent="-742950" algn="l">
              <a:buAutoNum type="arabicParenBoth"/>
            </a:pPr>
            <a:r>
              <a:rPr lang="en-US" sz="4000" dirty="0" smtClean="0"/>
              <a:t>Subject of the Application</a:t>
            </a:r>
          </a:p>
          <a:p>
            <a:pPr marL="742950" indent="-742950" algn="l">
              <a:buAutoNum type="arabicParenBoth"/>
            </a:pPr>
            <a:r>
              <a:rPr lang="en-US" sz="4000" dirty="0" smtClean="0"/>
              <a:t>Salutation</a:t>
            </a:r>
          </a:p>
          <a:p>
            <a:pPr marL="742950" indent="-742950" algn="l">
              <a:buAutoNum type="arabicParenBoth"/>
            </a:pPr>
            <a:r>
              <a:rPr lang="en-US" sz="4000" dirty="0" smtClean="0"/>
              <a:t>Content of the Application</a:t>
            </a:r>
          </a:p>
          <a:p>
            <a:pPr marL="742950" indent="-742950" algn="l">
              <a:buAutoNum type="arabicParenBoth"/>
            </a:pPr>
            <a:r>
              <a:rPr lang="en-US" sz="4000" dirty="0" smtClean="0"/>
              <a:t>Bio-data: It is necessary to give under mentioned information in Bio-data.</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marL="857250" indent="-857250" algn="l">
              <a:buAutoNum type="romanLcParenBoth"/>
            </a:pPr>
            <a:r>
              <a:rPr lang="en-US" sz="4000" dirty="0" smtClean="0"/>
              <a:t>Name</a:t>
            </a:r>
          </a:p>
          <a:p>
            <a:pPr marL="857250" indent="-857250" algn="l">
              <a:buAutoNum type="romanLcParenBoth"/>
            </a:pPr>
            <a:r>
              <a:rPr lang="en-US" sz="4000" dirty="0" smtClean="0"/>
              <a:t>Date of Birth</a:t>
            </a:r>
          </a:p>
          <a:p>
            <a:pPr marL="857250" indent="-857250" algn="l">
              <a:buAutoNum type="romanLcParenBoth"/>
            </a:pPr>
            <a:r>
              <a:rPr lang="en-US" sz="4000" dirty="0" smtClean="0"/>
              <a:t>Languages known</a:t>
            </a:r>
          </a:p>
          <a:p>
            <a:pPr marL="857250" indent="-857250" algn="l">
              <a:buAutoNum type="romanLcParenBoth"/>
            </a:pPr>
            <a:r>
              <a:rPr lang="en-US" sz="4000" dirty="0" smtClean="0"/>
              <a:t>Postal Address</a:t>
            </a:r>
          </a:p>
          <a:p>
            <a:pPr marL="857250" indent="-857250" algn="l">
              <a:buAutoNum type="romanLcParenBoth"/>
            </a:pPr>
            <a:r>
              <a:rPr lang="en-US" sz="4000" dirty="0" smtClean="0"/>
              <a:t>Educational qualifications</a:t>
            </a:r>
          </a:p>
          <a:p>
            <a:pPr marL="857250" indent="-857250" algn="l">
              <a:buAutoNum type="romanLcParenBoth"/>
            </a:pPr>
            <a:r>
              <a:rPr lang="en-US" sz="4000" dirty="0" smtClean="0"/>
              <a:t>Experience</a:t>
            </a:r>
          </a:p>
          <a:p>
            <a:pPr marL="857250" indent="-857250" algn="l">
              <a:buAutoNum type="romanLcParenBoth"/>
            </a:pPr>
            <a:r>
              <a:rPr lang="en-US" sz="4000" dirty="0" smtClean="0"/>
              <a:t>Hobbies</a:t>
            </a:r>
          </a:p>
          <a:p>
            <a:pPr marL="857250" indent="-857250" algn="l">
              <a:buAutoNum type="romanLcParenBoth"/>
            </a:pPr>
            <a:r>
              <a:rPr lang="en-US" sz="4000" dirty="0" smtClean="0"/>
              <a:t>References</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(8) Complementary clauses.</a:t>
            </a:r>
          </a:p>
          <a:p>
            <a:pPr algn="l"/>
            <a:r>
              <a:rPr lang="en-US" sz="4000" dirty="0" smtClean="0"/>
              <a:t>(9) Departing Salute </a:t>
            </a:r>
          </a:p>
          <a:p>
            <a:pPr algn="l"/>
            <a:r>
              <a:rPr lang="en-US" sz="4000" dirty="0" smtClean="0"/>
              <a:t>(10) Signature.</a:t>
            </a:r>
          </a:p>
          <a:p>
            <a:pPr algn="l"/>
            <a:r>
              <a:rPr lang="en-US" sz="4000" dirty="0" smtClean="0"/>
              <a:t>(11) Enclosures.</a:t>
            </a:r>
          </a:p>
          <a:p>
            <a:pPr algn="l"/>
            <a:r>
              <a:rPr lang="en-US" sz="4000" b="1" i="1" u="sng" dirty="0" smtClean="0"/>
              <a:t>Format </a:t>
            </a:r>
            <a:r>
              <a:rPr lang="en-US" sz="4000" b="1" i="1" u="sng" dirty="0" smtClean="0"/>
              <a:t>of an </a:t>
            </a:r>
            <a:r>
              <a:rPr lang="en-US" sz="4000" b="1" i="1" u="sng" dirty="0" smtClean="0"/>
              <a:t>Application</a:t>
            </a:r>
            <a:r>
              <a:rPr lang="en-US" sz="4000" dirty="0" smtClean="0"/>
              <a:t> </a:t>
            </a:r>
            <a:r>
              <a:rPr lang="en-US" sz="4000" dirty="0" smtClean="0"/>
              <a:t>:</a:t>
            </a:r>
          </a:p>
          <a:p>
            <a:pPr algn="l"/>
            <a:r>
              <a:rPr lang="en-US" sz="4000" dirty="0" smtClean="0"/>
              <a:t>Name </a:t>
            </a:r>
            <a:r>
              <a:rPr lang="en-US" sz="4000" dirty="0" smtClean="0"/>
              <a:t>of the Applicant</a:t>
            </a:r>
          </a:p>
          <a:p>
            <a:pPr algn="l"/>
            <a:r>
              <a:rPr lang="en-US" sz="4000" dirty="0" smtClean="0"/>
              <a:t>                                      </a:t>
            </a:r>
            <a:r>
              <a:rPr lang="en-US" sz="4000" dirty="0" smtClean="0"/>
              <a:t>                Address………….</a:t>
            </a:r>
          </a:p>
          <a:p>
            <a:pPr algn="l"/>
            <a:r>
              <a:rPr lang="en-US" sz="4000" dirty="0" smtClean="0"/>
              <a:t>June1</a:t>
            </a:r>
            <a:r>
              <a:rPr lang="en-US" sz="4000" dirty="0" smtClean="0"/>
              <a:t>, 2013</a:t>
            </a:r>
          </a:p>
          <a:p>
            <a:pPr algn="l"/>
            <a:r>
              <a:rPr lang="en-US" sz="4000" b="1" i="1" u="sng" dirty="0" smtClean="0"/>
              <a:t>                                          </a:t>
            </a:r>
            <a:endParaRPr lang="en-US" sz="4000" b="1" i="1" u="sng"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lnSpcReduction="10000"/>
          </a:bodyPr>
          <a:lstStyle/>
          <a:p>
            <a:pPr algn="l"/>
            <a:r>
              <a:rPr lang="en-US" sz="4000" dirty="0" smtClean="0"/>
              <a:t>To,</a:t>
            </a:r>
          </a:p>
          <a:p>
            <a:pPr algn="l"/>
            <a:r>
              <a:rPr lang="en-US" sz="4000" dirty="0" smtClean="0"/>
              <a:t>The……………..</a:t>
            </a:r>
          </a:p>
          <a:p>
            <a:pPr algn="l"/>
            <a:r>
              <a:rPr lang="en-US" sz="4000" dirty="0" smtClean="0"/>
              <a:t>Name of the School/Company,</a:t>
            </a:r>
          </a:p>
          <a:p>
            <a:pPr algn="l"/>
            <a:r>
              <a:rPr lang="en-US" sz="4000" dirty="0" smtClean="0"/>
              <a:t>Name of the city/village,</a:t>
            </a:r>
          </a:p>
          <a:p>
            <a:pPr algn="l"/>
            <a:r>
              <a:rPr lang="en-US" sz="4000" dirty="0" smtClean="0"/>
              <a:t>Pin:…………….</a:t>
            </a:r>
          </a:p>
          <a:p>
            <a:pPr algn="l"/>
            <a:r>
              <a:rPr lang="en-US" sz="4000" dirty="0" smtClean="0"/>
              <a:t>     Subject: An Application for the post of…</a:t>
            </a:r>
          </a:p>
          <a:p>
            <a:pPr algn="l"/>
            <a:r>
              <a:rPr lang="en-US" sz="4000" dirty="0" smtClean="0"/>
              <a:t>Respected Sir,</a:t>
            </a:r>
          </a:p>
          <a:p>
            <a:pPr algn="l"/>
            <a:r>
              <a:rPr lang="en-US" sz="4000" dirty="0" smtClean="0"/>
              <a:t>    This has reference to your advertisement</a:t>
            </a:r>
          </a:p>
          <a:p>
            <a:pPr algn="l"/>
            <a:r>
              <a:rPr lang="en-US" sz="4000" dirty="0" smtClean="0"/>
              <a:t>In ‘The Times of India’ today calling for  </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a:bodyPr>
          <a:lstStyle/>
          <a:p>
            <a:pPr algn="l"/>
            <a:r>
              <a:rPr lang="en-US" sz="4000" dirty="0" smtClean="0"/>
              <a:t>-applications for the posts of a/an ……</a:t>
            </a:r>
          </a:p>
          <a:p>
            <a:pPr algn="l"/>
            <a:r>
              <a:rPr lang="en-US" sz="4000" dirty="0" smtClean="0"/>
              <a:t>.................sir, since I </a:t>
            </a:r>
            <a:r>
              <a:rPr lang="en-US" sz="4000" dirty="0" err="1" smtClean="0"/>
              <a:t>fulfil</a:t>
            </a:r>
            <a:r>
              <a:rPr lang="en-US" sz="4000" dirty="0" smtClean="0"/>
              <a:t> the required qualifications, I request you to consider me as a candidate for the post. I give below the details of my qualifications and other necessary information.</a:t>
            </a:r>
          </a:p>
          <a:p>
            <a:pPr algn="l"/>
            <a:r>
              <a:rPr lang="en-US" sz="4000" b="1" dirty="0" smtClean="0"/>
              <a:t>Personal</a:t>
            </a:r>
            <a:r>
              <a:rPr lang="en-US" sz="4000" dirty="0" smtClean="0"/>
              <a:t>:</a:t>
            </a:r>
          </a:p>
          <a:p>
            <a:pPr algn="l"/>
            <a:r>
              <a:rPr lang="en-US" sz="4000" dirty="0" smtClean="0"/>
              <a:t>Name: </a:t>
            </a:r>
            <a:r>
              <a:rPr lang="en-US" sz="4000" dirty="0" err="1" smtClean="0"/>
              <a:t>Dhrumil</a:t>
            </a:r>
            <a:r>
              <a:rPr lang="en-US" sz="4000" dirty="0" smtClean="0"/>
              <a:t> Parikh</a:t>
            </a:r>
          </a:p>
          <a:p>
            <a:pPr algn="l"/>
            <a:r>
              <a:rPr lang="en-US" sz="4000" dirty="0" smtClean="0"/>
              <a:t>Age:     25 Years (Write as per the post and </a:t>
            </a:r>
          </a:p>
          <a:p>
            <a:pPr algn="l"/>
            <a:r>
              <a:rPr lang="en-US" sz="4000" dirty="0" smtClean="0"/>
              <a:t>              as per the demand )</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Height: 5’8”</a:t>
            </a:r>
          </a:p>
          <a:p>
            <a:pPr algn="l"/>
            <a:r>
              <a:rPr lang="en-US" sz="4000" dirty="0" smtClean="0"/>
              <a:t>Weight: 58 kg.</a:t>
            </a:r>
          </a:p>
          <a:p>
            <a:pPr algn="l"/>
            <a:r>
              <a:rPr lang="en-US" sz="4000" dirty="0" smtClean="0"/>
              <a:t>Sex: Male/Female</a:t>
            </a:r>
          </a:p>
          <a:p>
            <a:pPr algn="l"/>
            <a:r>
              <a:rPr lang="en-US" sz="4000" dirty="0" smtClean="0"/>
              <a:t>Nationality: Indian</a:t>
            </a:r>
          </a:p>
          <a:p>
            <a:pPr algn="l"/>
            <a:r>
              <a:rPr lang="en-US" sz="4000" dirty="0" smtClean="0"/>
              <a:t>Contact Details: E-mail: </a:t>
            </a:r>
            <a:r>
              <a:rPr lang="en-US" sz="4000" dirty="0" smtClean="0">
                <a:hlinkClick r:id="rId3"/>
              </a:rPr>
              <a:t>Contactme@hotmail.com</a:t>
            </a:r>
            <a:endParaRPr lang="en-US" sz="4000" dirty="0" smtClean="0"/>
          </a:p>
          <a:p>
            <a:pPr algn="l"/>
            <a:r>
              <a:rPr lang="en-US" sz="4000" dirty="0" smtClean="0"/>
              <a:t>M.1234567890</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lnSpcReduction="10000"/>
          </a:bodyPr>
          <a:lstStyle/>
          <a:p>
            <a:pPr algn="l"/>
            <a:r>
              <a:rPr lang="en-US" b="1" i="1" u="sng" dirty="0" smtClean="0"/>
              <a:t>Educational Qualification</a:t>
            </a:r>
            <a:r>
              <a:rPr lang="en-US" dirty="0" smtClean="0"/>
              <a:t>:</a:t>
            </a:r>
          </a:p>
          <a:p>
            <a:pPr algn="l"/>
            <a:r>
              <a:rPr lang="en-US" dirty="0" smtClean="0"/>
              <a:t>Examination        Examining       Year of       Percentage</a:t>
            </a:r>
          </a:p>
          <a:p>
            <a:pPr algn="l"/>
            <a:r>
              <a:rPr lang="en-US" dirty="0" smtClean="0"/>
              <a:t>    passed                   body            passing         -</a:t>
            </a:r>
          </a:p>
          <a:p>
            <a:pPr algn="l"/>
            <a:r>
              <a:rPr lang="en-US" dirty="0" smtClean="0"/>
              <a:t> S.S.C.E             G.S.E.B. Baroda   March……..        80% </a:t>
            </a:r>
          </a:p>
          <a:p>
            <a:pPr algn="l"/>
            <a:r>
              <a:rPr lang="en-US" dirty="0" smtClean="0"/>
              <a:t> H.S.C.E.            G.S.H.S.E.B.</a:t>
            </a:r>
          </a:p>
          <a:p>
            <a:pPr algn="l"/>
            <a:r>
              <a:rPr lang="en-US" dirty="0" smtClean="0"/>
              <a:t>                           </a:t>
            </a:r>
            <a:r>
              <a:rPr lang="en-US" dirty="0" err="1" smtClean="0"/>
              <a:t>Gandhinagar</a:t>
            </a:r>
            <a:r>
              <a:rPr lang="en-US" dirty="0" smtClean="0"/>
              <a:t>       March…….         78%</a:t>
            </a:r>
          </a:p>
          <a:p>
            <a:pPr algn="l"/>
            <a:r>
              <a:rPr lang="en-US" dirty="0" smtClean="0"/>
              <a:t> T.Y………            Gujarat university April…….         77%</a:t>
            </a:r>
          </a:p>
          <a:p>
            <a:pPr algn="l"/>
            <a:r>
              <a:rPr lang="en-US" dirty="0" smtClean="0"/>
              <a:t> M………..            </a:t>
            </a:r>
            <a:r>
              <a:rPr lang="en-US" dirty="0" err="1" smtClean="0"/>
              <a:t>Guj</a:t>
            </a:r>
            <a:r>
              <a:rPr lang="en-US" dirty="0" smtClean="0"/>
              <a:t>. Uni.  </a:t>
            </a:r>
            <a:r>
              <a:rPr lang="en-US" dirty="0" err="1" smtClean="0"/>
              <a:t>A’Bad</a:t>
            </a:r>
            <a:r>
              <a:rPr lang="en-US" dirty="0" smtClean="0"/>
              <a:t>. April………         69%</a:t>
            </a:r>
          </a:p>
          <a:p>
            <a:pPr algn="l"/>
            <a:r>
              <a:rPr lang="en-US" dirty="0" smtClean="0"/>
              <a:t>Professional      Gujarat University</a:t>
            </a:r>
          </a:p>
          <a:p>
            <a:pPr algn="l"/>
            <a:r>
              <a:rPr lang="en-US" dirty="0" smtClean="0"/>
              <a:t> Degree              </a:t>
            </a:r>
            <a:r>
              <a:rPr lang="en-US" dirty="0" err="1" smtClean="0"/>
              <a:t>Ahmedabad</a:t>
            </a:r>
            <a:r>
              <a:rPr lang="en-US" dirty="0" smtClean="0"/>
              <a:t>         April…….           82%                    </a:t>
            </a:r>
            <a:endParaRPr lang="en-US"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4" presetClass="exit" presetSubtype="0" fill="hold" grpId="0" nodeType="clickEffect">
                                  <p:stCondLst>
                                    <p:cond delay="0"/>
                                  </p:stCondLst>
                                  <p:childTnLst>
                                    <p:anim to="" calcmode="lin" valueType="num">
                                      <p:cBhvr>
                                        <p:cTn id="51" dur="1"/>
                                        <p:tgtEl>
                                          <p:spTgt spid="3">
                                            <p:txEl>
                                              <p:pRg st="9" end="9"/>
                                            </p:txEl>
                                          </p:spTgt>
                                        </p:tgtEl>
                                        <p:attrNameLst>
                                          <p:attrName/>
                                        </p:attrNameLst>
                                      </p:cBhvr>
                                    </p:anim>
                                    <p:set>
                                      <p:cBhvr>
                                        <p:cTn id="52" dur="1" fill="hold">
                                          <p:stCondLst>
                                            <p:cond delay="0"/>
                                          </p:stCondLst>
                                        </p:cTn>
                                        <p:tgtEl>
                                          <p:spTgt spid="3">
                                            <p:txEl>
                                              <p:pRg st="9" end="9"/>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b="1" dirty="0" smtClean="0"/>
              <a:t>Other Merits</a:t>
            </a:r>
            <a:r>
              <a:rPr lang="en-US" sz="4000" dirty="0" smtClean="0"/>
              <a:t>:</a:t>
            </a:r>
          </a:p>
          <a:p>
            <a:pPr algn="l"/>
            <a:r>
              <a:rPr lang="en-US" sz="4000" b="1" dirty="0" smtClean="0"/>
              <a:t>Sports</a:t>
            </a:r>
            <a:r>
              <a:rPr lang="en-US" sz="4000" dirty="0" smtClean="0"/>
              <a:t>: Cricket, Tennis</a:t>
            </a:r>
          </a:p>
          <a:p>
            <a:pPr algn="l"/>
            <a:r>
              <a:rPr lang="en-US" sz="4000" b="1" dirty="0" smtClean="0"/>
              <a:t>Hobby</a:t>
            </a:r>
            <a:r>
              <a:rPr lang="en-US" sz="4000" dirty="0" smtClean="0"/>
              <a:t>: Reading, Writing, Travelling</a:t>
            </a:r>
          </a:p>
          <a:p>
            <a:pPr algn="l"/>
            <a:r>
              <a:rPr lang="en-US" sz="4000" b="1" dirty="0" smtClean="0"/>
              <a:t>Look:</a:t>
            </a:r>
            <a:r>
              <a:rPr lang="en-US" sz="4000" dirty="0" smtClean="0"/>
              <a:t>     Pleasant</a:t>
            </a:r>
          </a:p>
          <a:p>
            <a:pPr algn="l"/>
            <a:r>
              <a:rPr lang="en-US" sz="4000" b="1" dirty="0" smtClean="0"/>
              <a:t>Languages known</a:t>
            </a:r>
            <a:r>
              <a:rPr lang="en-US" sz="4000" dirty="0" smtClean="0"/>
              <a:t>: Gujarati, Hindi, English</a:t>
            </a:r>
          </a:p>
          <a:p>
            <a:pPr algn="l"/>
            <a:r>
              <a:rPr lang="en-US" sz="4000" b="1" dirty="0" smtClean="0"/>
              <a:t>Experience</a:t>
            </a:r>
            <a:r>
              <a:rPr lang="en-US" sz="4000" dirty="0" smtClean="0"/>
              <a:t>:  ………….years</a:t>
            </a:r>
          </a:p>
          <a:p>
            <a:pPr algn="l"/>
            <a:r>
              <a:rPr lang="en-US" sz="4000" dirty="0" smtClean="0"/>
              <a:t>                      I have been working as a …….</a:t>
            </a:r>
          </a:p>
          <a:p>
            <a:pPr algn="l"/>
            <a:r>
              <a:rPr lang="en-US" sz="4000" dirty="0" smtClean="0"/>
              <a:t>                       in………………..</a:t>
            </a:r>
          </a:p>
          <a:p>
            <a:pPr algn="l"/>
            <a:r>
              <a:rPr lang="en-US" sz="4000" b="1" dirty="0" smtClean="0"/>
              <a:t>Salary</a:t>
            </a:r>
            <a:r>
              <a:rPr lang="en-US" sz="4000" dirty="0" smtClean="0"/>
              <a:t>: As per rules</a:t>
            </a:r>
            <a:endParaRPr lang="en-US" sz="4000" dirty="0"/>
          </a:p>
        </p:txBody>
      </p:sp>
      <p:sp>
        <p:nvSpPr>
          <p:cNvPr id="5" name="Footer Placeholder 4"/>
          <p:cNvSpPr>
            <a:spLocks noGrp="1"/>
          </p:cNvSpPr>
          <p:nvPr>
            <p:ph type="ftr" sz="quarter" idx="11"/>
          </p:nvPr>
        </p:nvSpPr>
        <p:spPr/>
        <p:txBody>
          <a:bodyPr/>
          <a:lstStyle/>
          <a:p>
            <a:r>
              <a:rPr lang="en-US" dirty="0" smtClean="0"/>
              <a:t>Prepared by: </a:t>
            </a:r>
            <a:r>
              <a:rPr lang="en-US" dirty="0" err="1" smtClean="0"/>
              <a:t>Dipakbhai</a:t>
            </a:r>
            <a:r>
              <a:rPr lang="en-US" dirty="0" smtClean="0"/>
              <a:t> </a:t>
            </a:r>
            <a:r>
              <a:rPr lang="en-US" dirty="0" err="1" smtClean="0"/>
              <a:t>V.Parikh</a:t>
            </a:r>
            <a:r>
              <a:rPr lang="en-US" dirty="0" smtClean="0"/>
              <a:t> (M.9426410319)</a:t>
            </a:r>
            <a:endParaRPr lang="en-US" dirty="0"/>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Reference:</a:t>
            </a:r>
          </a:p>
          <a:p>
            <a:pPr marL="742950" indent="-742950" algn="l">
              <a:buAutoNum type="arabicParenBoth"/>
            </a:pPr>
            <a:r>
              <a:rPr lang="en-US" sz="4000" dirty="0" smtClean="0"/>
              <a:t>Mr. </a:t>
            </a:r>
            <a:r>
              <a:rPr lang="en-US" sz="4000" dirty="0" err="1" smtClean="0"/>
              <a:t>R.C.Rawal</a:t>
            </a:r>
            <a:r>
              <a:rPr lang="en-US" sz="4000" dirty="0" smtClean="0"/>
              <a:t> (Principal)</a:t>
            </a:r>
          </a:p>
          <a:p>
            <a:pPr marL="742950" indent="-742950" algn="l"/>
            <a:r>
              <a:rPr lang="en-US" sz="4000" dirty="0" smtClean="0"/>
              <a:t>       </a:t>
            </a:r>
            <a:r>
              <a:rPr lang="en-US" sz="4000" dirty="0" err="1" smtClean="0"/>
              <a:t>C.U.Shah</a:t>
            </a:r>
            <a:r>
              <a:rPr lang="en-US" sz="4000" dirty="0" smtClean="0"/>
              <a:t> Arts College,</a:t>
            </a:r>
          </a:p>
          <a:p>
            <a:pPr marL="742950" indent="-742950" algn="l"/>
            <a:r>
              <a:rPr lang="en-US" sz="4000" dirty="0" smtClean="0"/>
              <a:t>        </a:t>
            </a:r>
            <a:r>
              <a:rPr lang="en-US" sz="4000" dirty="0" err="1" smtClean="0"/>
              <a:t>Ahmedabad</a:t>
            </a:r>
            <a:r>
              <a:rPr lang="en-US" sz="4000" dirty="0" smtClean="0"/>
              <a:t>.</a:t>
            </a:r>
          </a:p>
          <a:p>
            <a:pPr marL="742950" indent="-742950" algn="l"/>
            <a:r>
              <a:rPr lang="en-US" sz="4000" dirty="0" smtClean="0"/>
              <a:t>(2) Mr. </a:t>
            </a:r>
            <a:r>
              <a:rPr lang="en-US" sz="4000" dirty="0" err="1" smtClean="0"/>
              <a:t>B.M.Shah</a:t>
            </a:r>
            <a:endParaRPr lang="en-US" sz="4000" dirty="0" smtClean="0"/>
          </a:p>
          <a:p>
            <a:pPr marL="742950" indent="-742950" algn="l"/>
            <a:r>
              <a:rPr lang="en-US" sz="4000" dirty="0" smtClean="0"/>
              <a:t>       Manager,</a:t>
            </a:r>
          </a:p>
          <a:p>
            <a:pPr marL="742950" indent="-742950" algn="l"/>
            <a:r>
              <a:rPr lang="en-US" sz="4000" dirty="0" smtClean="0"/>
              <a:t>       Bank of Baroda,</a:t>
            </a:r>
          </a:p>
          <a:p>
            <a:pPr marL="742950" indent="-742950" algn="l"/>
            <a:r>
              <a:rPr lang="en-US" sz="4000" dirty="0" smtClean="0"/>
              <a:t>       </a:t>
            </a:r>
            <a:r>
              <a:rPr lang="en-US" sz="4000" dirty="0" err="1" smtClean="0"/>
              <a:t>R.C.Dutt</a:t>
            </a:r>
            <a:r>
              <a:rPr lang="en-US" sz="4000" dirty="0" smtClean="0"/>
              <a:t> Road, </a:t>
            </a:r>
          </a:p>
          <a:p>
            <a:pPr marL="742950" indent="-742950" algn="l"/>
            <a:r>
              <a:rPr lang="en-US" sz="4000" dirty="0" smtClean="0"/>
              <a:t>       </a:t>
            </a:r>
            <a:r>
              <a:rPr lang="en-US" sz="4000" dirty="0" err="1" smtClean="0"/>
              <a:t>Alkapuri</a:t>
            </a:r>
            <a:r>
              <a:rPr lang="en-US" sz="4000" dirty="0" smtClean="0"/>
              <a:t>, Baroda</a:t>
            </a:r>
          </a:p>
          <a:p>
            <a:pPr marL="742950" indent="-742950" algn="l"/>
            <a:r>
              <a:rPr lang="en-US" sz="4000" dirty="0" smtClean="0"/>
              <a:t>       </a:t>
            </a:r>
          </a:p>
          <a:p>
            <a:pPr marL="742950" indent="-742950" algn="l"/>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4" presetClass="exit" presetSubtype="0" fill="hold" grpId="0" nodeType="clickEffect">
                                  <p:stCondLst>
                                    <p:cond delay="0"/>
                                  </p:stCondLst>
                                  <p:childTnLst>
                                    <p:anim to="" calcmode="lin" valueType="num">
                                      <p:cBhvr>
                                        <p:cTn id="51" dur="1"/>
                                        <p:tgtEl>
                                          <p:spTgt spid="3">
                                            <p:txEl>
                                              <p:pRg st="9" end="9"/>
                                            </p:txEl>
                                          </p:spTgt>
                                        </p:tgtEl>
                                        <p:attrNameLst>
                                          <p:attrName/>
                                        </p:attrNameLst>
                                      </p:cBhvr>
                                    </p:anim>
                                    <p:set>
                                      <p:cBhvr>
                                        <p:cTn id="52" dur="1" fill="hold">
                                          <p:stCondLst>
                                            <p:cond delay="0"/>
                                          </p:stCondLst>
                                        </p:cTn>
                                        <p:tgtEl>
                                          <p:spTgt spid="3">
                                            <p:txEl>
                                              <p:pRg st="9" end="9"/>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     If I am selected, I shall try to satisfy you all with my hard work and good conduct.</a:t>
            </a:r>
          </a:p>
          <a:p>
            <a:pPr algn="l"/>
            <a:r>
              <a:rPr lang="en-US" sz="4000" dirty="0" smtClean="0"/>
              <a:t>Thanking you.</a:t>
            </a:r>
          </a:p>
          <a:p>
            <a:pPr algn="l"/>
            <a:r>
              <a:rPr lang="en-US" sz="4000" dirty="0" smtClean="0"/>
              <a:t>Yours </a:t>
            </a:r>
            <a:r>
              <a:rPr lang="en-US" sz="4000" dirty="0" smtClean="0"/>
              <a:t>faithfully,</a:t>
            </a:r>
          </a:p>
          <a:p>
            <a:pPr algn="l"/>
            <a:r>
              <a:rPr lang="en-US" sz="4000" dirty="0" smtClean="0"/>
              <a:t>   </a:t>
            </a:r>
            <a:r>
              <a:rPr lang="en-US" sz="4000" dirty="0" smtClean="0"/>
              <a:t>   X.Y.Z</a:t>
            </a:r>
            <a:r>
              <a:rPr lang="en-US" sz="4000" dirty="0" smtClean="0"/>
              <a:t>.</a:t>
            </a:r>
          </a:p>
          <a:p>
            <a:pPr algn="l"/>
            <a:r>
              <a:rPr lang="en-US" sz="4000" dirty="0" smtClean="0"/>
              <a:t>Encl.: (1) True-copies of required mark-sheet </a:t>
            </a:r>
          </a:p>
          <a:p>
            <a:pPr algn="l"/>
            <a:r>
              <a:rPr lang="en-US" sz="4000" dirty="0" smtClean="0"/>
              <a:t>(2) True-copies of required certificates.</a:t>
            </a:r>
          </a:p>
          <a:p>
            <a:pPr algn="l"/>
            <a:r>
              <a:rPr lang="en-US" sz="4000" dirty="0" smtClean="0"/>
              <a:t>                                             </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0" y="0"/>
            <a:ext cx="9144000" cy="6726238"/>
          </a:xfrm>
          <a:prstGeom prst="rect">
            <a:avLst/>
          </a:prstGeom>
          <a:noFill/>
          <a:ln w="9525">
            <a:noFill/>
            <a:miter lim="800000"/>
            <a:headEnd/>
            <a:tailEnd/>
          </a:ln>
          <a:effectLst/>
        </p:spPr>
        <p:txBody>
          <a:bodyPr>
            <a:spAutoFit/>
          </a:bodyPr>
          <a:lstStyle/>
          <a:p>
            <a:r>
              <a:rPr lang="en-US" sz="2800" b="1" dirty="0">
                <a:latin typeface="Arial" charset="0"/>
              </a:rPr>
              <a:t>Bad News Letter</a:t>
            </a:r>
          </a:p>
          <a:p>
            <a:endParaRPr lang="en-US" dirty="0">
              <a:latin typeface="Arial" charset="0"/>
            </a:endParaRPr>
          </a:p>
          <a:p>
            <a:endParaRPr lang="en-US" dirty="0">
              <a:latin typeface="Arial" charset="0"/>
            </a:endParaRPr>
          </a:p>
          <a:p>
            <a:pPr>
              <a:buFontTx/>
              <a:buChar char="•"/>
            </a:pPr>
            <a:r>
              <a:rPr lang="en-US" dirty="0">
                <a:latin typeface="Arial" charset="0"/>
              </a:rPr>
              <a:t> </a:t>
            </a:r>
            <a:r>
              <a:rPr lang="en-US" sz="2400" dirty="0">
                <a:latin typeface="Arial" charset="0"/>
              </a:rPr>
              <a:t>Letters of this type may contain three or more than three paragraphs, depending on the degree of detail that is presented.</a:t>
            </a:r>
          </a:p>
          <a:p>
            <a:pPr>
              <a:buFontTx/>
              <a:buChar char="•"/>
            </a:pPr>
            <a:endParaRPr lang="en-US" sz="2400" dirty="0">
              <a:latin typeface="Arial" charset="0"/>
            </a:endParaRPr>
          </a:p>
          <a:p>
            <a:pPr>
              <a:buFontTx/>
              <a:buChar char="•"/>
            </a:pPr>
            <a:r>
              <a:rPr lang="en-US" sz="2400" dirty="0">
                <a:latin typeface="Arial" charset="0"/>
              </a:rPr>
              <a:t> The opening paragraph is usually short and neutral with regard to the issue (i.e., We received your letter of August 29, 2007, in which you . . .).</a:t>
            </a:r>
          </a:p>
          <a:p>
            <a:pPr>
              <a:buFontTx/>
              <a:buChar char="•"/>
            </a:pPr>
            <a:endParaRPr lang="en-US" sz="2400" dirty="0">
              <a:latin typeface="Arial" charset="0"/>
            </a:endParaRPr>
          </a:p>
          <a:p>
            <a:pPr>
              <a:buFontTx/>
              <a:buChar char="•"/>
            </a:pPr>
            <a:r>
              <a:rPr lang="en-US" sz="2400" dirty="0">
                <a:latin typeface="Arial" charset="0"/>
              </a:rPr>
              <a:t> The middle paragraph(s) explains in detail the upcoming bad news, but does not actually state the bad news (i.e., we cannot comply with your request to solve the problem) until near, but not at, the end of the paragraph: i.e., “bury” the bad news.</a:t>
            </a:r>
          </a:p>
          <a:p>
            <a:pPr>
              <a:buFontTx/>
              <a:buChar char="•"/>
            </a:pPr>
            <a:endParaRPr lang="en-US" sz="2400" dirty="0">
              <a:latin typeface="Arial" charset="0"/>
            </a:endParaRPr>
          </a:p>
          <a:p>
            <a:pPr>
              <a:buFontTx/>
              <a:buChar char="•"/>
            </a:pPr>
            <a:r>
              <a:rPr lang="en-US" sz="2400" dirty="0">
                <a:latin typeface="Arial" charset="0"/>
              </a:rPr>
              <a:t> The last paragraph returns to a neutral topic.</a:t>
            </a:r>
          </a:p>
          <a:p>
            <a:pPr>
              <a:buFontTx/>
              <a:buChar char="•"/>
            </a:pPr>
            <a:endParaRPr lang="en-US" sz="2400" dirty="0">
              <a:latin typeface="Arial" charset="0"/>
            </a:endParaRPr>
          </a:p>
          <a:p>
            <a:pPr>
              <a:buFontTx/>
              <a:buChar char="•"/>
            </a:pPr>
            <a:r>
              <a:rPr lang="en-US" sz="2400" dirty="0">
                <a:latin typeface="Arial" charset="0"/>
              </a:rPr>
              <a:t> Full block format is usually used with this letter type.</a:t>
            </a:r>
          </a:p>
        </p:txBody>
      </p:sp>
      <p:sp>
        <p:nvSpPr>
          <p:cNvPr id="4" name="Footer Placeholder 3"/>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3"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13314"/>
                                        </p:tgtEl>
                                        <p:attrNameLst>
                                          <p:attrName/>
                                        </p:attrNameLst>
                                      </p:cBhvr>
                                    </p:anim>
                                    <p:set>
                                      <p:cBhvr>
                                        <p:cTn id="7" dur="1" fill="hold">
                                          <p:stCondLst>
                                            <p:cond delay="0"/>
                                          </p:stCondLst>
                                        </p:cTn>
                                        <p:tgtEl>
                                          <p:spTgt spid="133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0" y="0"/>
            <a:ext cx="9144000" cy="6726238"/>
          </a:xfrm>
          <a:prstGeom prst="rect">
            <a:avLst/>
          </a:prstGeom>
          <a:noFill/>
          <a:ln w="9525">
            <a:noFill/>
            <a:miter lim="800000"/>
            <a:headEnd/>
            <a:tailEnd/>
          </a:ln>
          <a:effectLst/>
        </p:spPr>
        <p:txBody>
          <a:bodyPr>
            <a:spAutoFit/>
          </a:bodyPr>
          <a:lstStyle/>
          <a:p>
            <a:r>
              <a:rPr lang="en-US" sz="2800" b="1" dirty="0">
                <a:latin typeface="Arial" charset="0"/>
              </a:rPr>
              <a:t>Letter of Application</a:t>
            </a:r>
          </a:p>
          <a:p>
            <a:endParaRPr lang="en-US" dirty="0">
              <a:latin typeface="Arial" charset="0"/>
            </a:endParaRPr>
          </a:p>
          <a:p>
            <a:pPr>
              <a:buFontTx/>
              <a:buChar char="•"/>
            </a:pPr>
            <a:r>
              <a:rPr lang="en-US" dirty="0">
                <a:latin typeface="Arial" charset="0"/>
              </a:rPr>
              <a:t> </a:t>
            </a:r>
            <a:r>
              <a:rPr lang="en-US" sz="2400" dirty="0">
                <a:latin typeface="Arial" charset="0"/>
              </a:rPr>
              <a:t>This letter usually has three or four paragraphs.</a:t>
            </a:r>
          </a:p>
          <a:p>
            <a:pPr>
              <a:buFontTx/>
              <a:buChar char="•"/>
            </a:pPr>
            <a:endParaRPr lang="en-US" sz="2400" dirty="0">
              <a:latin typeface="Arial" charset="0"/>
            </a:endParaRPr>
          </a:p>
          <a:p>
            <a:pPr>
              <a:buFontTx/>
              <a:buChar char="•"/>
            </a:pPr>
            <a:r>
              <a:rPr lang="en-US" sz="2400" dirty="0">
                <a:latin typeface="Arial" charset="0"/>
              </a:rPr>
              <a:t> The opening paragraph states the specific POSITION for which you are applying; if possible, it indicates how you gained knowledge about the position.</a:t>
            </a:r>
          </a:p>
          <a:p>
            <a:pPr>
              <a:buFontTx/>
              <a:buChar char="•"/>
            </a:pPr>
            <a:endParaRPr lang="en-US" sz="2400" dirty="0">
              <a:latin typeface="Arial" charset="0"/>
            </a:endParaRPr>
          </a:p>
          <a:p>
            <a:pPr>
              <a:buFontTx/>
              <a:buChar char="•"/>
            </a:pPr>
            <a:r>
              <a:rPr lang="en-US" sz="2400" dirty="0">
                <a:latin typeface="Arial" charset="0"/>
              </a:rPr>
              <a:t> The middle paragraphs discuss the specific QUALIFICIATIONS you possess that make you a good candidate for the job; you should mention your resume near the beginning of the first of these paragraphs</a:t>
            </a:r>
          </a:p>
          <a:p>
            <a:pPr>
              <a:buFontTx/>
              <a:buChar char="•"/>
            </a:pPr>
            <a:endParaRPr lang="en-US" sz="2400" dirty="0">
              <a:latin typeface="Arial" charset="0"/>
            </a:endParaRPr>
          </a:p>
          <a:p>
            <a:pPr>
              <a:buFontTx/>
              <a:buChar char="•"/>
            </a:pPr>
            <a:r>
              <a:rPr lang="en-US" sz="2400" dirty="0">
                <a:latin typeface="Arial" charset="0"/>
              </a:rPr>
              <a:t> The last paragraph REQUESTS AN INTERVIEW at the convenience of the company.</a:t>
            </a:r>
          </a:p>
          <a:p>
            <a:pPr>
              <a:buFontTx/>
              <a:buChar char="•"/>
            </a:pPr>
            <a:endParaRPr lang="en-US" sz="2400" dirty="0">
              <a:latin typeface="Arial" charset="0"/>
            </a:endParaRPr>
          </a:p>
          <a:p>
            <a:pPr>
              <a:buFontTx/>
              <a:buChar char="•"/>
            </a:pPr>
            <a:r>
              <a:rPr lang="en-US" sz="2400" dirty="0">
                <a:latin typeface="Arial" charset="0"/>
              </a:rPr>
              <a:t> Modified block with indentions is the usual format for letters of this type. ALWAYS include an enclosure notation.</a:t>
            </a:r>
          </a:p>
        </p:txBody>
      </p:sp>
      <p:sp>
        <p:nvSpPr>
          <p:cNvPr id="4" name="Footer Placeholder 3"/>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3"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14338"/>
                                        </p:tgtEl>
                                        <p:attrNameLst>
                                          <p:attrName/>
                                        </p:attrNameLst>
                                      </p:cBhvr>
                                    </p:anim>
                                    <p:set>
                                      <p:cBhvr>
                                        <p:cTn id="7" dur="1" fill="hold">
                                          <p:stCondLst>
                                            <p:cond delay="0"/>
                                          </p:stCondLst>
                                        </p:cTn>
                                        <p:tgtEl>
                                          <p:spTgt spid="143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0" y="0"/>
            <a:ext cx="9144000" cy="7580313"/>
          </a:xfrm>
          <a:prstGeom prst="rect">
            <a:avLst/>
          </a:prstGeom>
          <a:noFill/>
          <a:ln w="9525">
            <a:noFill/>
            <a:miter lim="800000"/>
            <a:headEnd/>
            <a:tailEnd/>
          </a:ln>
          <a:effectLst/>
        </p:spPr>
        <p:txBody>
          <a:bodyPr>
            <a:spAutoFit/>
          </a:bodyPr>
          <a:lstStyle/>
          <a:p>
            <a:r>
              <a:rPr lang="en-US" sz="2800" b="1" dirty="0">
                <a:latin typeface="Arial" charset="0"/>
              </a:rPr>
              <a:t>Suggestions for Letter of Application</a:t>
            </a:r>
          </a:p>
          <a:p>
            <a:endParaRPr lang="en-US" sz="2800" b="1" dirty="0">
              <a:latin typeface="Arial" charset="0"/>
            </a:endParaRPr>
          </a:p>
          <a:p>
            <a:endParaRPr lang="en-US" sz="2800" b="1" dirty="0">
              <a:latin typeface="Arial" charset="0"/>
            </a:endParaRPr>
          </a:p>
          <a:p>
            <a:pPr>
              <a:buFontTx/>
              <a:buChar char="•"/>
            </a:pPr>
            <a:r>
              <a:rPr lang="en-US" sz="2400" dirty="0">
                <a:latin typeface="Arial" charset="0"/>
              </a:rPr>
              <a:t> Make it one page long.</a:t>
            </a:r>
          </a:p>
          <a:p>
            <a:pPr>
              <a:buFontTx/>
              <a:buChar char="•"/>
            </a:pPr>
            <a:endParaRPr lang="en-US" sz="2400" dirty="0">
              <a:latin typeface="Arial" charset="0"/>
            </a:endParaRPr>
          </a:p>
          <a:p>
            <a:pPr>
              <a:buFontTx/>
              <a:buChar char="•"/>
            </a:pPr>
            <a:r>
              <a:rPr lang="en-US" sz="2400" dirty="0">
                <a:latin typeface="Arial" charset="0"/>
              </a:rPr>
              <a:t> Proofread the letter of application and resume VERY carefully; let there be NO mistakes in them.</a:t>
            </a:r>
          </a:p>
          <a:p>
            <a:pPr>
              <a:buFontTx/>
              <a:buChar char="•"/>
            </a:pPr>
            <a:endParaRPr lang="en-US" sz="2400" dirty="0">
              <a:latin typeface="Arial" charset="0"/>
            </a:endParaRPr>
          </a:p>
          <a:p>
            <a:pPr>
              <a:buFontTx/>
              <a:buChar char="•"/>
            </a:pPr>
            <a:r>
              <a:rPr lang="en-US" sz="2400" dirty="0">
                <a:latin typeface="Arial" charset="0"/>
              </a:rPr>
              <a:t> Make every effort to mail the application letter to a specific person in the company; if need be, make a call to find out the name of the person to whom to mail the letter and resume.</a:t>
            </a:r>
          </a:p>
          <a:p>
            <a:pPr>
              <a:buFontTx/>
              <a:buChar char="•"/>
            </a:pPr>
            <a:endParaRPr lang="en-US" sz="2400" dirty="0">
              <a:latin typeface="Arial" charset="0"/>
            </a:endParaRPr>
          </a:p>
          <a:p>
            <a:pPr>
              <a:buFontTx/>
              <a:buChar char="•"/>
            </a:pPr>
            <a:r>
              <a:rPr lang="en-US" sz="2400" dirty="0">
                <a:latin typeface="Arial" charset="0"/>
              </a:rPr>
              <a:t> Mail the letter and resume in an envelope that is large enough that the letter and resume do not need to be folded.</a:t>
            </a:r>
          </a:p>
          <a:p>
            <a:pPr>
              <a:buFontTx/>
              <a:buChar char="•"/>
            </a:pPr>
            <a:endParaRPr lang="en-US" sz="2400" dirty="0">
              <a:latin typeface="Arial" charset="0"/>
            </a:endParaRPr>
          </a:p>
          <a:p>
            <a:pPr>
              <a:buFontTx/>
              <a:buChar char="•"/>
            </a:pPr>
            <a:r>
              <a:rPr lang="en-US" sz="2400" dirty="0">
                <a:latin typeface="Arial" charset="0"/>
              </a:rPr>
              <a:t> A day or two before the deadline for sending in the letter of application, call the company and verify that the letter has been received.</a:t>
            </a:r>
          </a:p>
          <a:p>
            <a:pPr>
              <a:buFontTx/>
              <a:buChar char="•"/>
            </a:pPr>
            <a:endParaRPr lang="en-US" sz="2400" dirty="0">
              <a:latin typeface="Arial" charset="0"/>
            </a:endParaRPr>
          </a:p>
          <a:p>
            <a:pPr>
              <a:buFontTx/>
              <a:buChar char="•"/>
            </a:pPr>
            <a:endParaRPr lang="en-US" dirty="0">
              <a:latin typeface="Arial" charset="0"/>
            </a:endParaRPr>
          </a:p>
        </p:txBody>
      </p:sp>
      <p:sp>
        <p:nvSpPr>
          <p:cNvPr id="4" name="Footer Placeholder 3"/>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3"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17410"/>
                                        </p:tgtEl>
                                        <p:attrNameLst>
                                          <p:attrName/>
                                        </p:attrNameLst>
                                      </p:cBhvr>
                                    </p:anim>
                                    <p:set>
                                      <p:cBhvr>
                                        <p:cTn id="7" dur="1" fill="hold">
                                          <p:stCondLst>
                                            <p:cond delay="0"/>
                                          </p:stCondLst>
                                        </p:cTn>
                                        <p:tgtEl>
                                          <p:spTgt spid="174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a:bodyPr>
          <a:lstStyle/>
          <a:p>
            <a:pPr algn="l"/>
            <a:r>
              <a:rPr lang="en-US" sz="4000" dirty="0" smtClean="0"/>
              <a:t>                      </a:t>
            </a:r>
            <a:r>
              <a:rPr lang="en-US" sz="4000" b="1" i="1" u="sng" dirty="0" smtClean="0"/>
              <a:t>Keys For Posts</a:t>
            </a:r>
          </a:p>
          <a:p>
            <a:pPr algn="l"/>
            <a:r>
              <a:rPr lang="en-US" sz="4000" dirty="0" smtClean="0"/>
              <a:t>   </a:t>
            </a:r>
            <a:r>
              <a:rPr lang="en-US" sz="4000" b="1" dirty="0" smtClean="0"/>
              <a:t>Post  </a:t>
            </a:r>
            <a:r>
              <a:rPr lang="en-US" sz="4000" dirty="0" smtClean="0"/>
              <a:t>     </a:t>
            </a:r>
            <a:r>
              <a:rPr lang="en-US" sz="4000" b="1" dirty="0" smtClean="0"/>
              <a:t>Education </a:t>
            </a:r>
            <a:r>
              <a:rPr lang="en-US" sz="4000" dirty="0" smtClean="0"/>
              <a:t>       </a:t>
            </a:r>
            <a:r>
              <a:rPr lang="en-US" sz="4000" b="1" dirty="0" smtClean="0"/>
              <a:t>Experience  </a:t>
            </a:r>
            <a:r>
              <a:rPr lang="en-US" sz="4000" dirty="0" smtClean="0"/>
              <a:t> </a:t>
            </a:r>
            <a:r>
              <a:rPr lang="en-US" sz="4000" b="1" dirty="0" smtClean="0"/>
              <a:t>Age</a:t>
            </a:r>
          </a:p>
          <a:p>
            <a:pPr algn="l"/>
            <a:r>
              <a:rPr lang="en-US" sz="4000" b="1" dirty="0" smtClean="0"/>
              <a:t>---------------------------------------------------------</a:t>
            </a:r>
          </a:p>
          <a:p>
            <a:pPr marL="514350" indent="-514350" algn="l"/>
            <a:r>
              <a:rPr lang="en-US" sz="2800" dirty="0" smtClean="0"/>
              <a:t>1. Watchman/    S.S.C.,H.S.C.(17)                2 Years      24 years</a:t>
            </a:r>
          </a:p>
          <a:p>
            <a:pPr marL="514350" indent="-514350" algn="l"/>
            <a:r>
              <a:rPr lang="en-US" sz="2800" dirty="0" smtClean="0"/>
              <a:t>   Security Guard  Ex.-Service man(5)</a:t>
            </a:r>
          </a:p>
          <a:p>
            <a:pPr marL="514350" indent="-514350" algn="l"/>
            <a:r>
              <a:rPr lang="en-US" sz="2800" dirty="0" smtClean="0"/>
              <a:t>---------------------------------------------------------------------------------</a:t>
            </a:r>
          </a:p>
          <a:p>
            <a:pPr marL="514350" indent="-514350" algn="l"/>
            <a:r>
              <a:rPr lang="en-US" sz="2800" dirty="0" smtClean="0"/>
              <a:t>2. Receptionist/  S.S.C., H.S.C. (17)</a:t>
            </a:r>
          </a:p>
          <a:p>
            <a:pPr marL="514350" indent="-514350" algn="l"/>
            <a:r>
              <a:rPr lang="en-US" sz="2800" dirty="0" smtClean="0"/>
              <a:t>  </a:t>
            </a:r>
            <a:r>
              <a:rPr lang="en-US" sz="2800" dirty="0" err="1" smtClean="0"/>
              <a:t>Tele.Operator</a:t>
            </a:r>
            <a:r>
              <a:rPr lang="en-US" sz="2800" dirty="0" smtClean="0"/>
              <a:t>   </a:t>
            </a:r>
            <a:r>
              <a:rPr lang="en-US" sz="2800" dirty="0" err="1" smtClean="0"/>
              <a:t>B.Com</a:t>
            </a:r>
            <a:r>
              <a:rPr lang="en-US" sz="2800" dirty="0" smtClean="0"/>
              <a:t>. (3)                         2 Years     23 years</a:t>
            </a:r>
          </a:p>
          <a:p>
            <a:pPr algn="l"/>
            <a:r>
              <a:rPr lang="en-US" sz="4000" dirty="0" smtClean="0"/>
              <a:t>                     </a:t>
            </a:r>
            <a:r>
              <a:rPr lang="en-US" sz="2800" dirty="0" smtClean="0"/>
              <a:t>Diploma in </a:t>
            </a:r>
          </a:p>
          <a:p>
            <a:pPr algn="l"/>
            <a:r>
              <a:rPr lang="en-US" sz="2800" dirty="0" smtClean="0"/>
              <a:t>                              Tele. Operation (1)</a:t>
            </a:r>
            <a:r>
              <a:rPr lang="en-US" sz="4000" dirty="0" smtClean="0"/>
              <a:t>        </a:t>
            </a:r>
            <a:endParaRPr lang="en-US" sz="40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4" presetClass="exit" presetSubtype="0" fill="hold" grpId="0" nodeType="clickEffect">
                                  <p:stCondLst>
                                    <p:cond delay="0"/>
                                  </p:stCondLst>
                                  <p:childTnLst>
                                    <p:anim to="" calcmode="lin" valueType="num">
                                      <p:cBhvr>
                                        <p:cTn id="51" dur="1"/>
                                        <p:tgtEl>
                                          <p:spTgt spid="3">
                                            <p:txEl>
                                              <p:pRg st="9" end="9"/>
                                            </p:txEl>
                                          </p:spTgt>
                                        </p:tgtEl>
                                        <p:attrNameLst>
                                          <p:attrName/>
                                        </p:attrNameLst>
                                      </p:cBhvr>
                                    </p:anim>
                                    <p:set>
                                      <p:cBhvr>
                                        <p:cTn id="52" dur="1" fill="hold">
                                          <p:stCondLst>
                                            <p:cond delay="0"/>
                                          </p:stCondLst>
                                        </p:cTn>
                                        <p:tgtEl>
                                          <p:spTgt spid="3">
                                            <p:txEl>
                                              <p:pRg st="9" end="9"/>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a:bodyPr>
          <a:lstStyle/>
          <a:p>
            <a:pPr marL="514350" indent="-514350" algn="l">
              <a:buAutoNum type="arabicPeriod" startAt="3"/>
            </a:pPr>
            <a:r>
              <a:rPr lang="en-US" sz="2800" dirty="0" smtClean="0"/>
              <a:t>Clerk/Typist       S.S.C., H.S.C. (17)</a:t>
            </a:r>
          </a:p>
          <a:p>
            <a:pPr marL="514350" indent="-514350" algn="l"/>
            <a:r>
              <a:rPr lang="en-US" sz="2800" dirty="0" smtClean="0"/>
              <a:t>       Stenographer,   </a:t>
            </a:r>
            <a:r>
              <a:rPr lang="en-US" sz="2800" dirty="0" err="1" smtClean="0"/>
              <a:t>B.Com</a:t>
            </a:r>
            <a:r>
              <a:rPr lang="en-US" sz="2800" dirty="0" smtClean="0"/>
              <a:t>. (3)                 2 years         23 years</a:t>
            </a:r>
          </a:p>
          <a:p>
            <a:pPr marL="514350" indent="-514350" algn="l"/>
            <a:r>
              <a:rPr lang="en-US" sz="2800" dirty="0" smtClean="0"/>
              <a:t>       P.A.                     Type speed-60 w.p.m.</a:t>
            </a:r>
          </a:p>
          <a:p>
            <a:pPr marL="514350" indent="-514350" algn="l"/>
            <a:r>
              <a:rPr lang="en-US" sz="2800" dirty="0" smtClean="0"/>
              <a:t>                                    Shorthand speed</a:t>
            </a:r>
          </a:p>
          <a:p>
            <a:pPr marL="514350" indent="-514350" algn="l"/>
            <a:r>
              <a:rPr lang="en-US" sz="2800" dirty="0" smtClean="0"/>
              <a:t>                                     80 w.p.m. (1)</a:t>
            </a:r>
          </a:p>
          <a:p>
            <a:pPr marL="514350" indent="-514350" algn="l"/>
            <a:r>
              <a:rPr lang="en-US" sz="2800" dirty="0" smtClean="0"/>
              <a:t>--------------------------------------------------------------------------------</a:t>
            </a:r>
          </a:p>
          <a:p>
            <a:pPr marL="514350" indent="-514350" algn="l">
              <a:buAutoNum type="arabicPeriod" startAt="4"/>
            </a:pPr>
            <a:r>
              <a:rPr lang="en-US" sz="2800" dirty="0" smtClean="0"/>
              <a:t>Accountant/         S.S.C., H.S.C. (17)</a:t>
            </a:r>
          </a:p>
          <a:p>
            <a:pPr marL="514350" indent="-514350" algn="l"/>
            <a:r>
              <a:rPr lang="en-US" sz="2800" dirty="0" smtClean="0"/>
              <a:t>       Auditor                 </a:t>
            </a:r>
            <a:r>
              <a:rPr lang="en-US" sz="2800" dirty="0" err="1" smtClean="0"/>
              <a:t>B.Com</a:t>
            </a:r>
            <a:r>
              <a:rPr lang="en-US" sz="2800" dirty="0" smtClean="0"/>
              <a:t>. (3)               2 years         24 years</a:t>
            </a:r>
          </a:p>
          <a:p>
            <a:pPr marL="514350" indent="-514350" algn="l"/>
            <a:r>
              <a:rPr lang="en-US" sz="2800" dirty="0" smtClean="0"/>
              <a:t>                                      </a:t>
            </a:r>
            <a:r>
              <a:rPr lang="en-US" sz="2800" dirty="0" err="1" smtClean="0"/>
              <a:t>M.Com</a:t>
            </a:r>
            <a:r>
              <a:rPr lang="en-US" sz="2800" dirty="0" smtClean="0"/>
              <a:t>.(2)</a:t>
            </a:r>
          </a:p>
          <a:p>
            <a:pPr marL="514350" indent="-514350" algn="l"/>
            <a:r>
              <a:rPr lang="en-US" sz="2800" dirty="0" smtClean="0"/>
              <a:t>---------------------------------------------------------------------------------</a:t>
            </a:r>
          </a:p>
          <a:p>
            <a:pPr marL="514350" indent="-514350" algn="l">
              <a:buAutoNum type="arabicPeriod" startAt="5"/>
            </a:pPr>
            <a:r>
              <a:rPr lang="en-US" sz="2800" dirty="0" smtClean="0"/>
              <a:t>C.A.                         S.S.C., H.S.C. (17)</a:t>
            </a:r>
          </a:p>
          <a:p>
            <a:pPr marL="514350" indent="-514350" algn="l"/>
            <a:r>
              <a:rPr lang="en-US" sz="2800" dirty="0" smtClean="0"/>
              <a:t>                                       </a:t>
            </a:r>
            <a:r>
              <a:rPr lang="en-US" sz="2800" dirty="0" err="1" smtClean="0"/>
              <a:t>B.Com</a:t>
            </a:r>
            <a:r>
              <a:rPr lang="en-US" sz="2800" dirty="0" smtClean="0"/>
              <a:t>. (3)              5 years        29 years</a:t>
            </a:r>
          </a:p>
          <a:p>
            <a:pPr marL="514350" indent="-514350" algn="l"/>
            <a:r>
              <a:rPr lang="en-US" sz="2800" dirty="0" smtClean="0"/>
              <a:t>                                       C.A. (4)           </a:t>
            </a:r>
            <a:endParaRPr lang="en-US" sz="28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4" presetClass="exit" presetSubtype="0" fill="hold" grpId="0" nodeType="clickEffect">
                                  <p:stCondLst>
                                    <p:cond delay="0"/>
                                  </p:stCondLst>
                                  <p:childTnLst>
                                    <p:anim to="" calcmode="lin" valueType="num">
                                      <p:cBhvr>
                                        <p:cTn id="51" dur="1"/>
                                        <p:tgtEl>
                                          <p:spTgt spid="3">
                                            <p:txEl>
                                              <p:pRg st="9" end="9"/>
                                            </p:txEl>
                                          </p:spTgt>
                                        </p:tgtEl>
                                        <p:attrNameLst>
                                          <p:attrName/>
                                        </p:attrNameLst>
                                      </p:cBhvr>
                                    </p:anim>
                                    <p:set>
                                      <p:cBhvr>
                                        <p:cTn id="52" dur="1" fill="hold">
                                          <p:stCondLst>
                                            <p:cond delay="0"/>
                                          </p:stCondLst>
                                        </p:cTn>
                                        <p:tgtEl>
                                          <p:spTgt spid="3">
                                            <p:txEl>
                                              <p:pRg st="9" end="9"/>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24" presetClass="exit" presetSubtype="0" fill="hold" grpId="0" nodeType="clickEffect">
                                  <p:stCondLst>
                                    <p:cond delay="0"/>
                                  </p:stCondLst>
                                  <p:childTnLst>
                                    <p:anim to="" calcmode="lin" valueType="num">
                                      <p:cBhvr>
                                        <p:cTn id="56" dur="1"/>
                                        <p:tgtEl>
                                          <p:spTgt spid="3">
                                            <p:txEl>
                                              <p:pRg st="10" end="10"/>
                                            </p:txEl>
                                          </p:spTgt>
                                        </p:tgtEl>
                                        <p:attrNameLst>
                                          <p:attrName/>
                                        </p:attrNameLst>
                                      </p:cBhvr>
                                    </p:anim>
                                    <p:set>
                                      <p:cBhvr>
                                        <p:cTn id="57" dur="1" fill="hold">
                                          <p:stCondLst>
                                            <p:cond delay="0"/>
                                          </p:stCondLst>
                                        </p:cTn>
                                        <p:tgtEl>
                                          <p:spTgt spid="3">
                                            <p:txEl>
                                              <p:pRg st="10" end="10"/>
                                            </p:txEl>
                                          </p:spTgt>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24" presetClass="exit" presetSubtype="0" fill="hold" grpId="0" nodeType="clickEffect">
                                  <p:stCondLst>
                                    <p:cond delay="0"/>
                                  </p:stCondLst>
                                  <p:childTnLst>
                                    <p:anim to="" calcmode="lin" valueType="num">
                                      <p:cBhvr>
                                        <p:cTn id="61" dur="1"/>
                                        <p:tgtEl>
                                          <p:spTgt spid="3">
                                            <p:txEl>
                                              <p:pRg st="11" end="11"/>
                                            </p:txEl>
                                          </p:spTgt>
                                        </p:tgtEl>
                                        <p:attrNameLst>
                                          <p:attrName/>
                                        </p:attrNameLst>
                                      </p:cBhvr>
                                    </p:anim>
                                    <p:set>
                                      <p:cBhvr>
                                        <p:cTn id="62" dur="1" fill="hold">
                                          <p:stCondLst>
                                            <p:cond delay="0"/>
                                          </p:stCondLst>
                                        </p:cTn>
                                        <p:tgtEl>
                                          <p:spTgt spid="3">
                                            <p:txEl>
                                              <p:pRg st="11" end="11"/>
                                            </p:txEl>
                                          </p:spTgt>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24" presetClass="exit" presetSubtype="0" fill="hold" grpId="0" nodeType="clickEffect">
                                  <p:stCondLst>
                                    <p:cond delay="0"/>
                                  </p:stCondLst>
                                  <p:childTnLst>
                                    <p:anim to="" calcmode="lin" valueType="num">
                                      <p:cBhvr>
                                        <p:cTn id="66" dur="1"/>
                                        <p:tgtEl>
                                          <p:spTgt spid="3">
                                            <p:txEl>
                                              <p:pRg st="12" end="12"/>
                                            </p:txEl>
                                          </p:spTgt>
                                        </p:tgtEl>
                                        <p:attrNameLst>
                                          <p:attrName/>
                                        </p:attrNameLst>
                                      </p:cBhvr>
                                    </p:anim>
                                    <p:set>
                                      <p:cBhvr>
                                        <p:cTn id="67" dur="1" fill="hold">
                                          <p:stCondLst>
                                            <p:cond delay="0"/>
                                          </p:stCondLst>
                                        </p:cTn>
                                        <p:tgtEl>
                                          <p:spTgt spid="3">
                                            <p:txEl>
                                              <p:pRg st="12" end="1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a:bodyPr>
          <a:lstStyle/>
          <a:p>
            <a:pPr marL="514350" indent="-514350" algn="l">
              <a:buAutoNum type="arabicPeriod" startAt="6"/>
            </a:pPr>
            <a:r>
              <a:rPr lang="en-US" sz="2800" dirty="0" smtClean="0"/>
              <a:t>Manager     S.S.C., H.S.C (17)</a:t>
            </a:r>
          </a:p>
          <a:p>
            <a:pPr marL="514350" indent="-514350" algn="l"/>
            <a:r>
              <a:rPr lang="en-US" sz="2800" dirty="0" smtClean="0"/>
              <a:t>    (all types)      </a:t>
            </a:r>
            <a:r>
              <a:rPr lang="en-US" sz="2800" dirty="0" err="1" smtClean="0"/>
              <a:t>B.Com</a:t>
            </a:r>
            <a:r>
              <a:rPr lang="en-US" sz="2800" dirty="0" smtClean="0"/>
              <a:t>., B.B.A.               5years         28 years</a:t>
            </a:r>
          </a:p>
          <a:p>
            <a:pPr marL="514350" indent="-514350" algn="l"/>
            <a:r>
              <a:rPr lang="en-US" sz="2800" dirty="0" smtClean="0"/>
              <a:t>                            M.B.A.(3) (2)</a:t>
            </a:r>
          </a:p>
          <a:p>
            <a:pPr marL="514350" indent="-514350" algn="l"/>
            <a:r>
              <a:rPr lang="en-US" sz="2800" dirty="0" smtClean="0"/>
              <a:t>---------------------------------------------------------------------------------</a:t>
            </a:r>
          </a:p>
          <a:p>
            <a:pPr marL="514350" indent="-514350" algn="l">
              <a:buAutoNum type="arabicPeriod" startAt="7"/>
            </a:pPr>
            <a:r>
              <a:rPr lang="en-US" sz="2800" dirty="0" smtClean="0"/>
              <a:t>Salesman      S.S.C., H.S.C. (17)</a:t>
            </a:r>
          </a:p>
          <a:p>
            <a:pPr marL="514350" indent="-514350" algn="l"/>
            <a:r>
              <a:rPr lang="en-US" sz="2800" dirty="0" smtClean="0"/>
              <a:t>            or              </a:t>
            </a:r>
            <a:r>
              <a:rPr lang="en-US" sz="2800" dirty="0" err="1" smtClean="0"/>
              <a:t>B.Com</a:t>
            </a:r>
            <a:r>
              <a:rPr lang="en-US" sz="2800" dirty="0" smtClean="0"/>
              <a:t>/B.Sc./               2 years        22-24 years</a:t>
            </a:r>
          </a:p>
          <a:p>
            <a:pPr marL="514350" indent="-514350" algn="l"/>
            <a:r>
              <a:rPr lang="en-US" sz="2800" dirty="0" smtClean="0"/>
              <a:t>      Medical          Dip. In salesmanship(1)</a:t>
            </a:r>
          </a:p>
          <a:p>
            <a:pPr marL="514350" indent="-514350" algn="l"/>
            <a:r>
              <a:rPr lang="en-US" sz="2800" dirty="0" smtClean="0"/>
              <a:t>     Representative</a:t>
            </a:r>
          </a:p>
          <a:p>
            <a:pPr marL="514350" indent="-514350" algn="l"/>
            <a:r>
              <a:rPr lang="en-US" sz="2800" dirty="0" smtClean="0"/>
              <a:t>---------------------------------------------------------------------------------</a:t>
            </a:r>
          </a:p>
          <a:p>
            <a:pPr marL="514350" indent="-514350" algn="l">
              <a:buAutoNum type="arabicPeriod" startAt="8"/>
            </a:pPr>
            <a:r>
              <a:rPr lang="en-US" sz="2800" dirty="0" smtClean="0"/>
              <a:t>P.R.O.              S.S.C., H.S.C. (17)</a:t>
            </a:r>
          </a:p>
          <a:p>
            <a:pPr marL="514350" indent="-514350" algn="l"/>
            <a:r>
              <a:rPr lang="en-US" sz="2800" dirty="0" smtClean="0"/>
              <a:t>                               B.A.(Eng.)(3)                 2 years      25 years</a:t>
            </a:r>
          </a:p>
          <a:p>
            <a:pPr marL="514350" indent="-514350" algn="l"/>
            <a:r>
              <a:rPr lang="en-US" sz="2800" dirty="0" smtClean="0"/>
              <a:t>                               M.A. (Eng.) (2)</a:t>
            </a:r>
          </a:p>
          <a:p>
            <a:pPr marL="514350" indent="-514350" algn="l"/>
            <a:r>
              <a:rPr lang="en-US" sz="2800" dirty="0" smtClean="0"/>
              <a:t>                               Dip. In Public Relations(1)   </a:t>
            </a:r>
            <a:endParaRPr lang="en-US" sz="28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4" presetClass="exit" presetSubtype="0" fill="hold" grpId="0" nodeType="clickEffect">
                                  <p:stCondLst>
                                    <p:cond delay="0"/>
                                  </p:stCondLst>
                                  <p:childTnLst>
                                    <p:anim to="" calcmode="lin" valueType="num">
                                      <p:cBhvr>
                                        <p:cTn id="51" dur="1"/>
                                        <p:tgtEl>
                                          <p:spTgt spid="3">
                                            <p:txEl>
                                              <p:pRg st="9" end="9"/>
                                            </p:txEl>
                                          </p:spTgt>
                                        </p:tgtEl>
                                        <p:attrNameLst>
                                          <p:attrName/>
                                        </p:attrNameLst>
                                      </p:cBhvr>
                                    </p:anim>
                                    <p:set>
                                      <p:cBhvr>
                                        <p:cTn id="52" dur="1" fill="hold">
                                          <p:stCondLst>
                                            <p:cond delay="0"/>
                                          </p:stCondLst>
                                        </p:cTn>
                                        <p:tgtEl>
                                          <p:spTgt spid="3">
                                            <p:txEl>
                                              <p:pRg st="9" end="9"/>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24" presetClass="exit" presetSubtype="0" fill="hold" grpId="0" nodeType="clickEffect">
                                  <p:stCondLst>
                                    <p:cond delay="0"/>
                                  </p:stCondLst>
                                  <p:childTnLst>
                                    <p:anim to="" calcmode="lin" valueType="num">
                                      <p:cBhvr>
                                        <p:cTn id="56" dur="1"/>
                                        <p:tgtEl>
                                          <p:spTgt spid="3">
                                            <p:txEl>
                                              <p:pRg st="10" end="10"/>
                                            </p:txEl>
                                          </p:spTgt>
                                        </p:tgtEl>
                                        <p:attrNameLst>
                                          <p:attrName/>
                                        </p:attrNameLst>
                                      </p:cBhvr>
                                    </p:anim>
                                    <p:set>
                                      <p:cBhvr>
                                        <p:cTn id="57" dur="1" fill="hold">
                                          <p:stCondLst>
                                            <p:cond delay="0"/>
                                          </p:stCondLst>
                                        </p:cTn>
                                        <p:tgtEl>
                                          <p:spTgt spid="3">
                                            <p:txEl>
                                              <p:pRg st="10" end="10"/>
                                            </p:txEl>
                                          </p:spTgt>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24" presetClass="exit" presetSubtype="0" fill="hold" grpId="0" nodeType="clickEffect">
                                  <p:stCondLst>
                                    <p:cond delay="0"/>
                                  </p:stCondLst>
                                  <p:childTnLst>
                                    <p:anim to="" calcmode="lin" valueType="num">
                                      <p:cBhvr>
                                        <p:cTn id="61" dur="1"/>
                                        <p:tgtEl>
                                          <p:spTgt spid="3">
                                            <p:txEl>
                                              <p:pRg st="11" end="11"/>
                                            </p:txEl>
                                          </p:spTgt>
                                        </p:tgtEl>
                                        <p:attrNameLst>
                                          <p:attrName/>
                                        </p:attrNameLst>
                                      </p:cBhvr>
                                    </p:anim>
                                    <p:set>
                                      <p:cBhvr>
                                        <p:cTn id="62" dur="1" fill="hold">
                                          <p:stCondLst>
                                            <p:cond delay="0"/>
                                          </p:stCondLst>
                                        </p:cTn>
                                        <p:tgtEl>
                                          <p:spTgt spid="3">
                                            <p:txEl>
                                              <p:pRg st="11" end="11"/>
                                            </p:txEl>
                                          </p:spTgt>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24" presetClass="exit" presetSubtype="0" fill="hold" grpId="0" nodeType="clickEffect">
                                  <p:stCondLst>
                                    <p:cond delay="0"/>
                                  </p:stCondLst>
                                  <p:childTnLst>
                                    <p:anim to="" calcmode="lin" valueType="num">
                                      <p:cBhvr>
                                        <p:cTn id="66" dur="1"/>
                                        <p:tgtEl>
                                          <p:spTgt spid="3">
                                            <p:txEl>
                                              <p:pRg st="12" end="12"/>
                                            </p:txEl>
                                          </p:spTgt>
                                        </p:tgtEl>
                                        <p:attrNameLst>
                                          <p:attrName/>
                                        </p:attrNameLst>
                                      </p:cBhvr>
                                    </p:anim>
                                    <p:set>
                                      <p:cBhvr>
                                        <p:cTn id="67" dur="1" fill="hold">
                                          <p:stCondLst>
                                            <p:cond delay="0"/>
                                          </p:stCondLst>
                                        </p:cTn>
                                        <p:tgtEl>
                                          <p:spTgt spid="3">
                                            <p:txEl>
                                              <p:pRg st="12" end="1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lnSpcReduction="10000"/>
          </a:bodyPr>
          <a:lstStyle/>
          <a:p>
            <a:pPr marL="514350" indent="-514350" algn="l">
              <a:buAutoNum type="arabicPeriod" startAt="9"/>
            </a:pPr>
            <a:r>
              <a:rPr lang="en-US" sz="2800" dirty="0" err="1" smtClean="0"/>
              <a:t>Labour</a:t>
            </a:r>
            <a:r>
              <a:rPr lang="en-US" sz="2800" dirty="0" smtClean="0"/>
              <a:t> Officer  S.S.C., H.S.C.,(17)    </a:t>
            </a:r>
          </a:p>
          <a:p>
            <a:pPr marL="514350" indent="-514350" algn="l"/>
            <a:r>
              <a:rPr lang="en-US" sz="2800" dirty="0" smtClean="0"/>
              <a:t>                                  </a:t>
            </a:r>
            <a:r>
              <a:rPr lang="en-US" sz="2800" dirty="0" err="1" smtClean="0"/>
              <a:t>B.Com</a:t>
            </a:r>
            <a:r>
              <a:rPr lang="en-US" sz="2800" dirty="0" smtClean="0"/>
              <a:t>. (3)                    2 years        27 years </a:t>
            </a:r>
          </a:p>
          <a:p>
            <a:pPr marL="514350" indent="-514350" algn="l"/>
            <a:r>
              <a:rPr lang="en-US" sz="2800" dirty="0" smtClean="0"/>
              <a:t>                                  LL.B.(3)</a:t>
            </a:r>
          </a:p>
          <a:p>
            <a:pPr marL="514350" indent="-514350" algn="l"/>
            <a:r>
              <a:rPr lang="en-US" sz="2800" dirty="0" smtClean="0"/>
              <a:t>                                  M.L.W.(2)</a:t>
            </a:r>
          </a:p>
          <a:p>
            <a:pPr marL="514350" indent="-514350" algn="l"/>
            <a:r>
              <a:rPr lang="en-US" sz="2800" dirty="0" smtClean="0"/>
              <a:t>---------------------------------------------------------------------------------</a:t>
            </a:r>
          </a:p>
          <a:p>
            <a:pPr marL="514350" indent="-514350" algn="l"/>
            <a:r>
              <a:rPr lang="en-US" sz="2800" dirty="0" smtClean="0"/>
              <a:t>10. Librarian           S.S.C., H.S.C.(17)</a:t>
            </a:r>
          </a:p>
          <a:p>
            <a:pPr marL="514350" indent="-514350" algn="l"/>
            <a:r>
              <a:rPr lang="en-US" sz="2800" dirty="0" smtClean="0"/>
              <a:t>                                 </a:t>
            </a:r>
            <a:r>
              <a:rPr lang="en-US" sz="2800" dirty="0" err="1" smtClean="0"/>
              <a:t>B.Lib</a:t>
            </a:r>
            <a:r>
              <a:rPr lang="en-US" sz="2800" dirty="0" smtClean="0"/>
              <a:t>. (3)                         3 years        24 years</a:t>
            </a:r>
          </a:p>
          <a:p>
            <a:pPr marL="514350" indent="-514350" algn="l"/>
            <a:r>
              <a:rPr lang="en-US" sz="2800" dirty="0" smtClean="0"/>
              <a:t>                                 </a:t>
            </a:r>
            <a:r>
              <a:rPr lang="en-US" sz="2800" dirty="0" err="1" smtClean="0"/>
              <a:t>M.Lib</a:t>
            </a:r>
            <a:r>
              <a:rPr lang="en-US" sz="2800" dirty="0" smtClean="0"/>
              <a:t>. (2)</a:t>
            </a:r>
          </a:p>
          <a:p>
            <a:pPr marL="514350" indent="-514350" algn="l"/>
            <a:r>
              <a:rPr lang="en-US" sz="2800" dirty="0" smtClean="0"/>
              <a:t>---------------------------------------------------------------------------------</a:t>
            </a:r>
          </a:p>
          <a:p>
            <a:pPr marL="514350" indent="-514350" algn="l"/>
            <a:r>
              <a:rPr lang="en-US" sz="2800" dirty="0" smtClean="0"/>
              <a:t>11. Computer         S.S.C., H.S.C. (17)</a:t>
            </a:r>
          </a:p>
          <a:p>
            <a:pPr marL="514350" indent="-514350" algn="l"/>
            <a:r>
              <a:rPr lang="en-US" sz="2800" dirty="0" smtClean="0"/>
              <a:t>      Programmer      B.C.A. (3)                       2 years        24 years</a:t>
            </a:r>
          </a:p>
          <a:p>
            <a:pPr marL="514350" indent="-514350" algn="l"/>
            <a:r>
              <a:rPr lang="en-US" sz="2800" dirty="0" smtClean="0"/>
              <a:t>                                  M.C.A. (2)      </a:t>
            </a:r>
            <a:endParaRPr lang="en-US" sz="2800"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4" presetClass="exit" presetSubtype="0" fill="hold" grpId="0" nodeType="clickEffect">
                                  <p:stCondLst>
                                    <p:cond delay="0"/>
                                  </p:stCondLst>
                                  <p:childTnLst>
                                    <p:anim to="" calcmode="lin" valueType="num">
                                      <p:cBhvr>
                                        <p:cTn id="51" dur="1"/>
                                        <p:tgtEl>
                                          <p:spTgt spid="3">
                                            <p:txEl>
                                              <p:pRg st="9" end="9"/>
                                            </p:txEl>
                                          </p:spTgt>
                                        </p:tgtEl>
                                        <p:attrNameLst>
                                          <p:attrName/>
                                        </p:attrNameLst>
                                      </p:cBhvr>
                                    </p:anim>
                                    <p:set>
                                      <p:cBhvr>
                                        <p:cTn id="52" dur="1" fill="hold">
                                          <p:stCondLst>
                                            <p:cond delay="0"/>
                                          </p:stCondLst>
                                        </p:cTn>
                                        <p:tgtEl>
                                          <p:spTgt spid="3">
                                            <p:txEl>
                                              <p:pRg st="9" end="9"/>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24" presetClass="exit" presetSubtype="0" fill="hold" grpId="0" nodeType="clickEffect">
                                  <p:stCondLst>
                                    <p:cond delay="0"/>
                                  </p:stCondLst>
                                  <p:childTnLst>
                                    <p:anim to="" calcmode="lin" valueType="num">
                                      <p:cBhvr>
                                        <p:cTn id="56" dur="1"/>
                                        <p:tgtEl>
                                          <p:spTgt spid="3">
                                            <p:txEl>
                                              <p:pRg st="10" end="10"/>
                                            </p:txEl>
                                          </p:spTgt>
                                        </p:tgtEl>
                                        <p:attrNameLst>
                                          <p:attrName/>
                                        </p:attrNameLst>
                                      </p:cBhvr>
                                    </p:anim>
                                    <p:set>
                                      <p:cBhvr>
                                        <p:cTn id="57" dur="1" fill="hold">
                                          <p:stCondLst>
                                            <p:cond delay="0"/>
                                          </p:stCondLst>
                                        </p:cTn>
                                        <p:tgtEl>
                                          <p:spTgt spid="3">
                                            <p:txEl>
                                              <p:pRg st="10" end="10"/>
                                            </p:txEl>
                                          </p:spTgt>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24" presetClass="exit" presetSubtype="0" fill="hold" grpId="0" nodeType="clickEffect">
                                  <p:stCondLst>
                                    <p:cond delay="0"/>
                                  </p:stCondLst>
                                  <p:childTnLst>
                                    <p:anim to="" calcmode="lin" valueType="num">
                                      <p:cBhvr>
                                        <p:cTn id="61" dur="1"/>
                                        <p:tgtEl>
                                          <p:spTgt spid="3">
                                            <p:txEl>
                                              <p:pRg st="11" end="11"/>
                                            </p:txEl>
                                          </p:spTgt>
                                        </p:tgtEl>
                                        <p:attrNameLst>
                                          <p:attrName/>
                                        </p:attrNameLst>
                                      </p:cBhvr>
                                    </p:anim>
                                    <p:set>
                                      <p:cBhvr>
                                        <p:cTn id="62" dur="1" fill="hold">
                                          <p:stCondLst>
                                            <p:cond delay="0"/>
                                          </p:stCondLst>
                                        </p:cTn>
                                        <p:tgtEl>
                                          <p:spTgt spid="3">
                                            <p:txEl>
                                              <p:pRg st="11" end="1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a:bodyPr>
          <a:lstStyle/>
          <a:p>
            <a:pPr algn="l"/>
            <a:r>
              <a:rPr lang="en-US" dirty="0" smtClean="0"/>
              <a:t>12.</a:t>
            </a:r>
            <a:r>
              <a:rPr lang="en-US" sz="2800" dirty="0" smtClean="0"/>
              <a:t> Computer      S.S.C., H.S.C. (17)</a:t>
            </a:r>
          </a:p>
          <a:p>
            <a:pPr algn="l"/>
            <a:r>
              <a:rPr lang="en-US" sz="2800" dirty="0" smtClean="0"/>
              <a:t>        Operator       B.Sc. (3)                          2 years      23 years</a:t>
            </a:r>
          </a:p>
          <a:p>
            <a:pPr algn="l"/>
            <a:r>
              <a:rPr lang="en-US" sz="2800" dirty="0" smtClean="0"/>
              <a:t>                                D.C.A.(1)     </a:t>
            </a:r>
          </a:p>
          <a:p>
            <a:pPr algn="l"/>
            <a:r>
              <a:rPr lang="en-US" sz="2800" dirty="0" smtClean="0"/>
              <a:t>---------------------------------------------------------------------------------</a:t>
            </a:r>
          </a:p>
          <a:p>
            <a:pPr algn="l"/>
            <a:r>
              <a:rPr lang="en-US" sz="2800" dirty="0" smtClean="0"/>
              <a:t>13. Proof-Reader  S.S.C, H.S.C. (17)    </a:t>
            </a:r>
          </a:p>
          <a:p>
            <a:pPr algn="l"/>
            <a:r>
              <a:rPr lang="en-US" sz="2800" dirty="0" smtClean="0"/>
              <a:t>                                B.A. (3)                            2 years     23 years</a:t>
            </a:r>
          </a:p>
          <a:p>
            <a:pPr algn="l"/>
            <a:r>
              <a:rPr lang="en-US" sz="2800" dirty="0" smtClean="0"/>
              <a:t>                                Certificate course</a:t>
            </a:r>
          </a:p>
          <a:p>
            <a:pPr algn="l"/>
            <a:r>
              <a:rPr lang="en-US" sz="2800" dirty="0" smtClean="0"/>
              <a:t>                                in Proof-Reading(1)      </a:t>
            </a:r>
          </a:p>
          <a:p>
            <a:pPr algn="l"/>
            <a:r>
              <a:rPr lang="en-US" sz="2800" dirty="0" smtClean="0"/>
              <a:t>---------------------------------------------------------------------------------</a:t>
            </a:r>
          </a:p>
          <a:p>
            <a:pPr algn="l"/>
            <a:r>
              <a:rPr lang="en-US" sz="2800" dirty="0" smtClean="0"/>
              <a:t>14. Journalist/       S.S.C., H.S.C.(17)</a:t>
            </a:r>
          </a:p>
          <a:p>
            <a:pPr algn="l"/>
            <a:r>
              <a:rPr lang="en-US" sz="2800" dirty="0" smtClean="0"/>
              <a:t>       Reporter/        B.A.(Eng/</a:t>
            </a:r>
            <a:r>
              <a:rPr lang="en-US" sz="2800" dirty="0" err="1" smtClean="0"/>
              <a:t>Guj</a:t>
            </a:r>
            <a:r>
              <a:rPr lang="en-US" sz="2800" dirty="0" smtClean="0"/>
              <a:t>.) (3)         2 years      25 years</a:t>
            </a:r>
          </a:p>
          <a:p>
            <a:pPr algn="l"/>
            <a:r>
              <a:rPr lang="en-US" sz="2800" dirty="0" smtClean="0"/>
              <a:t>       Editor               M.A.(Eng./</a:t>
            </a:r>
            <a:r>
              <a:rPr lang="en-US" sz="2800" dirty="0" err="1" smtClean="0"/>
              <a:t>Guj</a:t>
            </a:r>
            <a:r>
              <a:rPr lang="en-US" sz="2800" dirty="0" smtClean="0"/>
              <a:t>.)(2)</a:t>
            </a:r>
          </a:p>
          <a:p>
            <a:pPr algn="l"/>
            <a:r>
              <a:rPr lang="en-US" sz="2800" dirty="0" smtClean="0"/>
              <a:t>                                 Dip. In Journalism(1)</a:t>
            </a:r>
            <a:endParaRPr lang="en-US"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4" presetClass="exit" presetSubtype="0" fill="hold" grpId="0" nodeType="clickEffect">
                                  <p:stCondLst>
                                    <p:cond delay="0"/>
                                  </p:stCondLst>
                                  <p:childTnLst>
                                    <p:anim to="" calcmode="lin" valueType="num">
                                      <p:cBhvr>
                                        <p:cTn id="51" dur="1"/>
                                        <p:tgtEl>
                                          <p:spTgt spid="3">
                                            <p:txEl>
                                              <p:pRg st="9" end="9"/>
                                            </p:txEl>
                                          </p:spTgt>
                                        </p:tgtEl>
                                        <p:attrNameLst>
                                          <p:attrName/>
                                        </p:attrNameLst>
                                      </p:cBhvr>
                                    </p:anim>
                                    <p:set>
                                      <p:cBhvr>
                                        <p:cTn id="52" dur="1" fill="hold">
                                          <p:stCondLst>
                                            <p:cond delay="0"/>
                                          </p:stCondLst>
                                        </p:cTn>
                                        <p:tgtEl>
                                          <p:spTgt spid="3">
                                            <p:txEl>
                                              <p:pRg st="9" end="9"/>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24" presetClass="exit" presetSubtype="0" fill="hold" grpId="0" nodeType="clickEffect">
                                  <p:stCondLst>
                                    <p:cond delay="0"/>
                                  </p:stCondLst>
                                  <p:childTnLst>
                                    <p:anim to="" calcmode="lin" valueType="num">
                                      <p:cBhvr>
                                        <p:cTn id="56" dur="1"/>
                                        <p:tgtEl>
                                          <p:spTgt spid="3">
                                            <p:txEl>
                                              <p:pRg st="10" end="10"/>
                                            </p:txEl>
                                          </p:spTgt>
                                        </p:tgtEl>
                                        <p:attrNameLst>
                                          <p:attrName/>
                                        </p:attrNameLst>
                                      </p:cBhvr>
                                    </p:anim>
                                    <p:set>
                                      <p:cBhvr>
                                        <p:cTn id="57" dur="1" fill="hold">
                                          <p:stCondLst>
                                            <p:cond delay="0"/>
                                          </p:stCondLst>
                                        </p:cTn>
                                        <p:tgtEl>
                                          <p:spTgt spid="3">
                                            <p:txEl>
                                              <p:pRg st="10" end="10"/>
                                            </p:txEl>
                                          </p:spTgt>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24" presetClass="exit" presetSubtype="0" fill="hold" grpId="0" nodeType="clickEffect">
                                  <p:stCondLst>
                                    <p:cond delay="0"/>
                                  </p:stCondLst>
                                  <p:childTnLst>
                                    <p:anim to="" calcmode="lin" valueType="num">
                                      <p:cBhvr>
                                        <p:cTn id="61" dur="1"/>
                                        <p:tgtEl>
                                          <p:spTgt spid="3">
                                            <p:txEl>
                                              <p:pRg st="11" end="11"/>
                                            </p:txEl>
                                          </p:spTgt>
                                        </p:tgtEl>
                                        <p:attrNameLst>
                                          <p:attrName/>
                                        </p:attrNameLst>
                                      </p:cBhvr>
                                    </p:anim>
                                    <p:set>
                                      <p:cBhvr>
                                        <p:cTn id="62" dur="1" fill="hold">
                                          <p:stCondLst>
                                            <p:cond delay="0"/>
                                          </p:stCondLst>
                                        </p:cTn>
                                        <p:tgtEl>
                                          <p:spTgt spid="3">
                                            <p:txEl>
                                              <p:pRg st="11" end="11"/>
                                            </p:txEl>
                                          </p:spTgt>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24" presetClass="exit" presetSubtype="0" fill="hold" grpId="0" nodeType="clickEffect">
                                  <p:stCondLst>
                                    <p:cond delay="0"/>
                                  </p:stCondLst>
                                  <p:childTnLst>
                                    <p:anim to="" calcmode="lin" valueType="num">
                                      <p:cBhvr>
                                        <p:cTn id="66" dur="1"/>
                                        <p:tgtEl>
                                          <p:spTgt spid="3">
                                            <p:txEl>
                                              <p:pRg st="12" end="12"/>
                                            </p:txEl>
                                          </p:spTgt>
                                        </p:tgtEl>
                                        <p:attrNameLst>
                                          <p:attrName/>
                                        </p:attrNameLst>
                                      </p:cBhvr>
                                    </p:anim>
                                    <p:set>
                                      <p:cBhvr>
                                        <p:cTn id="67" dur="1" fill="hold">
                                          <p:stCondLst>
                                            <p:cond delay="0"/>
                                          </p:stCondLst>
                                        </p:cTn>
                                        <p:tgtEl>
                                          <p:spTgt spid="3">
                                            <p:txEl>
                                              <p:pRg st="12" end="1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a:bodyPr>
          <a:lstStyle/>
          <a:p>
            <a:pPr algn="l"/>
            <a:r>
              <a:rPr lang="en-US" dirty="0" smtClean="0"/>
              <a:t>15. Air Hostess/    S.S.C.,H.S.C.(17)  </a:t>
            </a:r>
          </a:p>
          <a:p>
            <a:pPr algn="l"/>
            <a:r>
              <a:rPr lang="en-US" dirty="0" smtClean="0"/>
              <a:t>       Stewardess     B.A. (Eng.)(3)         2 years   25 years</a:t>
            </a:r>
          </a:p>
          <a:p>
            <a:pPr algn="l"/>
            <a:r>
              <a:rPr lang="en-US" dirty="0" smtClean="0"/>
              <a:t>                                 M.A.(Eng.) (2)</a:t>
            </a:r>
          </a:p>
          <a:p>
            <a:pPr algn="l"/>
            <a:r>
              <a:rPr lang="en-US" dirty="0" smtClean="0"/>
              <a:t>                                 Dip..in..Foreign</a:t>
            </a:r>
          </a:p>
          <a:p>
            <a:pPr algn="l"/>
            <a:r>
              <a:rPr lang="en-US" dirty="0" smtClean="0"/>
              <a:t>                                 Language (1)</a:t>
            </a:r>
          </a:p>
          <a:p>
            <a:pPr algn="l"/>
            <a:r>
              <a:rPr lang="en-US" dirty="0" smtClean="0"/>
              <a:t>------------------------------------------------------------------------</a:t>
            </a:r>
          </a:p>
          <a:p>
            <a:pPr algn="l"/>
            <a:r>
              <a:rPr lang="en-US" dirty="0" smtClean="0"/>
              <a:t>16. Translator/      S.S.C., H.S.C.(17)   2 years   24 years</a:t>
            </a:r>
          </a:p>
          <a:p>
            <a:pPr algn="l"/>
            <a:r>
              <a:rPr lang="en-US" dirty="0" smtClean="0"/>
              <a:t>       Interpreter      B.A.(Eng./</a:t>
            </a:r>
            <a:r>
              <a:rPr lang="en-US" dirty="0" err="1" smtClean="0"/>
              <a:t>Guj</a:t>
            </a:r>
            <a:r>
              <a:rPr lang="en-US" dirty="0" smtClean="0"/>
              <a:t>./Hindi)(3)</a:t>
            </a:r>
          </a:p>
          <a:p>
            <a:pPr algn="l"/>
            <a:r>
              <a:rPr lang="en-US" dirty="0" smtClean="0"/>
              <a:t>                                 M.A.(Eng./</a:t>
            </a:r>
            <a:r>
              <a:rPr lang="en-US" dirty="0" err="1" smtClean="0"/>
              <a:t>Guj</a:t>
            </a:r>
            <a:r>
              <a:rPr lang="en-US" dirty="0" smtClean="0"/>
              <a:t>./Hindi)(2)</a:t>
            </a:r>
          </a:p>
          <a:p>
            <a:pPr algn="l"/>
            <a:r>
              <a:rPr lang="en-US" dirty="0" smtClean="0"/>
              <a:t>------------------------------------------------------------------------</a:t>
            </a:r>
          </a:p>
          <a:p>
            <a:pPr algn="l"/>
            <a:r>
              <a:rPr lang="en-US" dirty="0" smtClean="0"/>
              <a:t>17. Pharmacist      S.S.C., H.S.C.(17)</a:t>
            </a:r>
          </a:p>
          <a:p>
            <a:pPr algn="l"/>
            <a:r>
              <a:rPr lang="en-US" dirty="0" smtClean="0"/>
              <a:t>                                 </a:t>
            </a:r>
            <a:r>
              <a:rPr lang="en-US" dirty="0" err="1" smtClean="0"/>
              <a:t>B.Pharm</a:t>
            </a:r>
            <a:r>
              <a:rPr lang="en-US" dirty="0" smtClean="0"/>
              <a:t>. (4)           2 years   23 years</a:t>
            </a:r>
            <a:endParaRPr lang="en-US"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4" presetClass="exit" presetSubtype="0" fill="hold" grpId="0" nodeType="clickEffect">
                                  <p:stCondLst>
                                    <p:cond delay="0"/>
                                  </p:stCondLst>
                                  <p:childTnLst>
                                    <p:anim to="" calcmode="lin" valueType="num">
                                      <p:cBhvr>
                                        <p:cTn id="51" dur="1"/>
                                        <p:tgtEl>
                                          <p:spTgt spid="3">
                                            <p:txEl>
                                              <p:pRg st="9" end="9"/>
                                            </p:txEl>
                                          </p:spTgt>
                                        </p:tgtEl>
                                        <p:attrNameLst>
                                          <p:attrName/>
                                        </p:attrNameLst>
                                      </p:cBhvr>
                                    </p:anim>
                                    <p:set>
                                      <p:cBhvr>
                                        <p:cTn id="52" dur="1" fill="hold">
                                          <p:stCondLst>
                                            <p:cond delay="0"/>
                                          </p:stCondLst>
                                        </p:cTn>
                                        <p:tgtEl>
                                          <p:spTgt spid="3">
                                            <p:txEl>
                                              <p:pRg st="9" end="9"/>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24" presetClass="exit" presetSubtype="0" fill="hold" grpId="0" nodeType="clickEffect">
                                  <p:stCondLst>
                                    <p:cond delay="0"/>
                                  </p:stCondLst>
                                  <p:childTnLst>
                                    <p:anim to="" calcmode="lin" valueType="num">
                                      <p:cBhvr>
                                        <p:cTn id="56" dur="1"/>
                                        <p:tgtEl>
                                          <p:spTgt spid="3">
                                            <p:txEl>
                                              <p:pRg st="10" end="10"/>
                                            </p:txEl>
                                          </p:spTgt>
                                        </p:tgtEl>
                                        <p:attrNameLst>
                                          <p:attrName/>
                                        </p:attrNameLst>
                                      </p:cBhvr>
                                    </p:anim>
                                    <p:set>
                                      <p:cBhvr>
                                        <p:cTn id="57" dur="1" fill="hold">
                                          <p:stCondLst>
                                            <p:cond delay="0"/>
                                          </p:stCondLst>
                                        </p:cTn>
                                        <p:tgtEl>
                                          <p:spTgt spid="3">
                                            <p:txEl>
                                              <p:pRg st="10" end="10"/>
                                            </p:txEl>
                                          </p:spTgt>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24" presetClass="exit" presetSubtype="0" fill="hold" grpId="0" nodeType="clickEffect">
                                  <p:stCondLst>
                                    <p:cond delay="0"/>
                                  </p:stCondLst>
                                  <p:childTnLst>
                                    <p:anim to="" calcmode="lin" valueType="num">
                                      <p:cBhvr>
                                        <p:cTn id="61" dur="1"/>
                                        <p:tgtEl>
                                          <p:spTgt spid="3">
                                            <p:txEl>
                                              <p:pRg st="11" end="11"/>
                                            </p:txEl>
                                          </p:spTgt>
                                        </p:tgtEl>
                                        <p:attrNameLst>
                                          <p:attrName/>
                                        </p:attrNameLst>
                                      </p:cBhvr>
                                    </p:anim>
                                    <p:set>
                                      <p:cBhvr>
                                        <p:cTn id="62" dur="1" fill="hold">
                                          <p:stCondLst>
                                            <p:cond delay="0"/>
                                          </p:stCondLst>
                                        </p:cTn>
                                        <p:tgtEl>
                                          <p:spTgt spid="3">
                                            <p:txEl>
                                              <p:pRg st="11" end="1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lnSpcReduction="10000"/>
          </a:bodyPr>
          <a:lstStyle/>
          <a:p>
            <a:pPr algn="l"/>
            <a:r>
              <a:rPr lang="en-US" dirty="0" smtClean="0"/>
              <a:t>18. Doctor      S.S.C, H.S.C.(17)</a:t>
            </a:r>
          </a:p>
          <a:p>
            <a:pPr algn="l"/>
            <a:r>
              <a:rPr lang="en-US" dirty="0" smtClean="0"/>
              <a:t>                         M.B.B.S. (5)              2 years     26 years</a:t>
            </a:r>
          </a:p>
          <a:p>
            <a:pPr algn="l"/>
            <a:r>
              <a:rPr lang="en-US" dirty="0" smtClean="0"/>
              <a:t>                         M.D./M.S.(2)</a:t>
            </a:r>
          </a:p>
          <a:p>
            <a:pPr algn="l"/>
            <a:r>
              <a:rPr lang="en-US" dirty="0" smtClean="0"/>
              <a:t>------------------------------------------------------------------------</a:t>
            </a:r>
          </a:p>
          <a:p>
            <a:pPr algn="l"/>
            <a:r>
              <a:rPr lang="en-US" dirty="0" smtClean="0"/>
              <a:t>19. Engineer   S.S.C., H.S.C.(17)</a:t>
            </a:r>
          </a:p>
          <a:p>
            <a:pPr algn="l"/>
            <a:r>
              <a:rPr lang="en-US" dirty="0" smtClean="0"/>
              <a:t>                          B.E.(4)(Civil/IT..)     2 years     25 years</a:t>
            </a:r>
          </a:p>
          <a:p>
            <a:pPr algn="l"/>
            <a:r>
              <a:rPr lang="en-US" dirty="0" smtClean="0"/>
              <a:t>                          M.E. (2)(Civil/IT..)</a:t>
            </a:r>
          </a:p>
          <a:p>
            <a:pPr algn="l"/>
            <a:r>
              <a:rPr lang="en-US" dirty="0" smtClean="0"/>
              <a:t>------------------------------------------------------------------------</a:t>
            </a:r>
          </a:p>
          <a:p>
            <a:pPr algn="l"/>
            <a:r>
              <a:rPr lang="en-US" dirty="0" smtClean="0"/>
              <a:t>20. Wireman/  S.S.C.,H.S.C.(17)</a:t>
            </a:r>
          </a:p>
          <a:p>
            <a:pPr algn="l"/>
            <a:r>
              <a:rPr lang="en-US" dirty="0" smtClean="0"/>
              <a:t>       Fitter/         I.T.I (Dip. In the     2 years      24 years</a:t>
            </a:r>
          </a:p>
          <a:p>
            <a:pPr algn="l"/>
            <a:r>
              <a:rPr lang="en-US" dirty="0" smtClean="0"/>
              <a:t>       Turner        trade of W./F./T.)(2)</a:t>
            </a:r>
            <a:endParaRPr lang="en-US"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4" presetClass="exit" presetSubtype="0" fill="hold" grpId="0" nodeType="clickEffect">
                                  <p:stCondLst>
                                    <p:cond delay="0"/>
                                  </p:stCondLst>
                                  <p:childTnLst>
                                    <p:anim to="" calcmode="lin" valueType="num">
                                      <p:cBhvr>
                                        <p:cTn id="51" dur="1"/>
                                        <p:tgtEl>
                                          <p:spTgt spid="3">
                                            <p:txEl>
                                              <p:pRg st="9" end="9"/>
                                            </p:txEl>
                                          </p:spTgt>
                                        </p:tgtEl>
                                        <p:attrNameLst>
                                          <p:attrName/>
                                        </p:attrNameLst>
                                      </p:cBhvr>
                                    </p:anim>
                                    <p:set>
                                      <p:cBhvr>
                                        <p:cTn id="52" dur="1" fill="hold">
                                          <p:stCondLst>
                                            <p:cond delay="0"/>
                                          </p:stCondLst>
                                        </p:cTn>
                                        <p:tgtEl>
                                          <p:spTgt spid="3">
                                            <p:txEl>
                                              <p:pRg st="9" end="9"/>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24" presetClass="exit" presetSubtype="0" fill="hold" grpId="0" nodeType="clickEffect">
                                  <p:stCondLst>
                                    <p:cond delay="0"/>
                                  </p:stCondLst>
                                  <p:childTnLst>
                                    <p:anim to="" calcmode="lin" valueType="num">
                                      <p:cBhvr>
                                        <p:cTn id="56" dur="1"/>
                                        <p:tgtEl>
                                          <p:spTgt spid="3">
                                            <p:txEl>
                                              <p:pRg st="10" end="10"/>
                                            </p:txEl>
                                          </p:spTgt>
                                        </p:tgtEl>
                                        <p:attrNameLst>
                                          <p:attrName/>
                                        </p:attrNameLst>
                                      </p:cBhvr>
                                    </p:anim>
                                    <p:set>
                                      <p:cBhvr>
                                        <p:cTn id="57" dur="1" fill="hold">
                                          <p:stCondLst>
                                            <p:cond delay="0"/>
                                          </p:stCondLst>
                                        </p:cTn>
                                        <p:tgtEl>
                                          <p:spTgt spid="3">
                                            <p:txEl>
                                              <p:pRg st="10" end="1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lnSpcReduction="10000"/>
          </a:bodyPr>
          <a:lstStyle/>
          <a:p>
            <a:pPr algn="l"/>
            <a:r>
              <a:rPr lang="en-US" dirty="0" smtClean="0"/>
              <a:t>21. Nurse          S.S.C., H.S.C. (17) </a:t>
            </a:r>
          </a:p>
          <a:p>
            <a:pPr algn="l"/>
            <a:r>
              <a:rPr lang="en-US" dirty="0" smtClean="0"/>
              <a:t>       (Male/        B.P.N.A. Or B.Sc.       2 years       22 years</a:t>
            </a:r>
          </a:p>
          <a:p>
            <a:pPr algn="l"/>
            <a:r>
              <a:rPr lang="en-US" dirty="0" smtClean="0"/>
              <a:t>       Female)      (Nursing) (3)</a:t>
            </a:r>
          </a:p>
          <a:p>
            <a:pPr algn="l"/>
            <a:r>
              <a:rPr lang="en-US" dirty="0" smtClean="0"/>
              <a:t>------------------------------------------------------------------------</a:t>
            </a:r>
          </a:p>
          <a:p>
            <a:pPr algn="l"/>
            <a:r>
              <a:rPr lang="en-US" dirty="0" smtClean="0"/>
              <a:t>22. Commercial-  S.S.C.,H.S.C.(17)</a:t>
            </a:r>
          </a:p>
          <a:p>
            <a:pPr algn="l"/>
            <a:r>
              <a:rPr lang="en-US" dirty="0" smtClean="0"/>
              <a:t>       Artist               Diploma in             2 years        22 years</a:t>
            </a:r>
          </a:p>
          <a:p>
            <a:pPr algn="l"/>
            <a:r>
              <a:rPr lang="en-US" dirty="0" smtClean="0"/>
              <a:t>                                Fine arts (5)</a:t>
            </a:r>
          </a:p>
          <a:p>
            <a:pPr algn="l"/>
            <a:r>
              <a:rPr lang="en-US" dirty="0" smtClean="0"/>
              <a:t>------------------------------------------------------------------------</a:t>
            </a:r>
          </a:p>
          <a:p>
            <a:pPr algn="l"/>
            <a:r>
              <a:rPr lang="en-US" dirty="0" smtClean="0"/>
              <a:t>23. Principal          S.S.C., H.S.C.(17)</a:t>
            </a:r>
          </a:p>
          <a:p>
            <a:pPr algn="l"/>
            <a:r>
              <a:rPr lang="en-US" dirty="0" smtClean="0"/>
              <a:t>                                B.A./</a:t>
            </a:r>
            <a:r>
              <a:rPr lang="en-US" dirty="0" err="1" smtClean="0"/>
              <a:t>B.Com</a:t>
            </a:r>
            <a:r>
              <a:rPr lang="en-US" dirty="0" smtClean="0"/>
              <a:t>./B.Sc.(3)</a:t>
            </a:r>
          </a:p>
          <a:p>
            <a:pPr algn="l"/>
            <a:r>
              <a:rPr lang="en-US" dirty="0" smtClean="0"/>
              <a:t>                                M.A./</a:t>
            </a:r>
            <a:r>
              <a:rPr lang="en-US" dirty="0" err="1" smtClean="0"/>
              <a:t>M.Com</a:t>
            </a:r>
            <a:r>
              <a:rPr lang="en-US" dirty="0" smtClean="0"/>
              <a:t>./M.Sc.(2)</a:t>
            </a:r>
          </a:p>
          <a:p>
            <a:pPr algn="l"/>
            <a:r>
              <a:rPr lang="en-US" dirty="0" smtClean="0"/>
              <a:t>                                M.Ed.(1)                  7 years       31 years</a:t>
            </a:r>
          </a:p>
          <a:p>
            <a:pPr algn="l"/>
            <a:r>
              <a:rPr lang="en-US" dirty="0" smtClean="0"/>
              <a:t>                                                                  as a teacher   </a:t>
            </a:r>
            <a:endParaRPr lang="en-US"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4" presetClass="exit" presetSubtype="0" fill="hold" grpId="0" nodeType="clickEffect">
                                  <p:stCondLst>
                                    <p:cond delay="0"/>
                                  </p:stCondLst>
                                  <p:childTnLst>
                                    <p:anim to="" calcmode="lin" valueType="num">
                                      <p:cBhvr>
                                        <p:cTn id="51" dur="1"/>
                                        <p:tgtEl>
                                          <p:spTgt spid="3">
                                            <p:txEl>
                                              <p:pRg st="9" end="9"/>
                                            </p:txEl>
                                          </p:spTgt>
                                        </p:tgtEl>
                                        <p:attrNameLst>
                                          <p:attrName/>
                                        </p:attrNameLst>
                                      </p:cBhvr>
                                    </p:anim>
                                    <p:set>
                                      <p:cBhvr>
                                        <p:cTn id="52" dur="1" fill="hold">
                                          <p:stCondLst>
                                            <p:cond delay="0"/>
                                          </p:stCondLst>
                                        </p:cTn>
                                        <p:tgtEl>
                                          <p:spTgt spid="3">
                                            <p:txEl>
                                              <p:pRg st="9" end="9"/>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24" presetClass="exit" presetSubtype="0" fill="hold" grpId="0" nodeType="clickEffect">
                                  <p:stCondLst>
                                    <p:cond delay="0"/>
                                  </p:stCondLst>
                                  <p:childTnLst>
                                    <p:anim to="" calcmode="lin" valueType="num">
                                      <p:cBhvr>
                                        <p:cTn id="56" dur="1"/>
                                        <p:tgtEl>
                                          <p:spTgt spid="3">
                                            <p:txEl>
                                              <p:pRg st="10" end="10"/>
                                            </p:txEl>
                                          </p:spTgt>
                                        </p:tgtEl>
                                        <p:attrNameLst>
                                          <p:attrName/>
                                        </p:attrNameLst>
                                      </p:cBhvr>
                                    </p:anim>
                                    <p:set>
                                      <p:cBhvr>
                                        <p:cTn id="57" dur="1" fill="hold">
                                          <p:stCondLst>
                                            <p:cond delay="0"/>
                                          </p:stCondLst>
                                        </p:cTn>
                                        <p:tgtEl>
                                          <p:spTgt spid="3">
                                            <p:txEl>
                                              <p:pRg st="10" end="10"/>
                                            </p:txEl>
                                          </p:spTgt>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24" presetClass="exit" presetSubtype="0" fill="hold" grpId="0" nodeType="clickEffect">
                                  <p:stCondLst>
                                    <p:cond delay="0"/>
                                  </p:stCondLst>
                                  <p:childTnLst>
                                    <p:anim to="" calcmode="lin" valueType="num">
                                      <p:cBhvr>
                                        <p:cTn id="61" dur="1"/>
                                        <p:tgtEl>
                                          <p:spTgt spid="3">
                                            <p:txEl>
                                              <p:pRg st="11" end="11"/>
                                            </p:txEl>
                                          </p:spTgt>
                                        </p:tgtEl>
                                        <p:attrNameLst>
                                          <p:attrName/>
                                        </p:attrNameLst>
                                      </p:cBhvr>
                                    </p:anim>
                                    <p:set>
                                      <p:cBhvr>
                                        <p:cTn id="62" dur="1" fill="hold">
                                          <p:stCondLst>
                                            <p:cond delay="0"/>
                                          </p:stCondLst>
                                        </p:cTn>
                                        <p:tgtEl>
                                          <p:spTgt spid="3">
                                            <p:txEl>
                                              <p:pRg st="11" end="11"/>
                                            </p:txEl>
                                          </p:spTgt>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24" presetClass="exit" presetSubtype="0" fill="hold" grpId="0" nodeType="clickEffect">
                                  <p:stCondLst>
                                    <p:cond delay="0"/>
                                  </p:stCondLst>
                                  <p:childTnLst>
                                    <p:anim to="" calcmode="lin" valueType="num">
                                      <p:cBhvr>
                                        <p:cTn id="66" dur="1"/>
                                        <p:tgtEl>
                                          <p:spTgt spid="3">
                                            <p:txEl>
                                              <p:pRg st="12" end="12"/>
                                            </p:txEl>
                                          </p:spTgt>
                                        </p:tgtEl>
                                        <p:attrNameLst>
                                          <p:attrName/>
                                        </p:attrNameLst>
                                      </p:cBhvr>
                                    </p:anim>
                                    <p:set>
                                      <p:cBhvr>
                                        <p:cTn id="67" dur="1" fill="hold">
                                          <p:stCondLst>
                                            <p:cond delay="0"/>
                                          </p:stCondLst>
                                        </p:cTn>
                                        <p:tgtEl>
                                          <p:spTgt spid="3">
                                            <p:txEl>
                                              <p:pRg st="12" end="1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r>
              <a:rPr lang="en-US" dirty="0" smtClean="0"/>
              <a:t>24. </a:t>
            </a:r>
            <a:r>
              <a:rPr lang="en-US" b="1" dirty="0" smtClean="0"/>
              <a:t>Teachers</a:t>
            </a:r>
            <a:r>
              <a:rPr lang="en-US" dirty="0" smtClean="0"/>
              <a:t>: One should have to mention the subject which is required and careful about it.</a:t>
            </a:r>
          </a:p>
          <a:p>
            <a:pPr algn="l"/>
            <a:r>
              <a:rPr lang="en-US" dirty="0" smtClean="0"/>
              <a:t> </a:t>
            </a:r>
            <a:r>
              <a:rPr lang="en-US" b="1" i="1" u="sng" dirty="0" smtClean="0"/>
              <a:t>Arts. </a:t>
            </a:r>
            <a:r>
              <a:rPr lang="en-US" dirty="0" smtClean="0"/>
              <a:t>         </a:t>
            </a:r>
            <a:r>
              <a:rPr lang="en-US" b="1" i="1" u="sng" dirty="0" smtClean="0"/>
              <a:t>Commerce</a:t>
            </a:r>
            <a:r>
              <a:rPr lang="en-US" dirty="0" smtClean="0"/>
              <a:t>   </a:t>
            </a:r>
            <a:r>
              <a:rPr lang="en-US" b="1" i="1" u="sng" dirty="0" smtClean="0"/>
              <a:t>Science</a:t>
            </a:r>
            <a:r>
              <a:rPr lang="en-US" dirty="0" smtClean="0"/>
              <a:t>     </a:t>
            </a:r>
            <a:r>
              <a:rPr lang="en-US" b="1" i="1" u="sng" dirty="0" smtClean="0"/>
              <a:t>Sports</a:t>
            </a:r>
            <a:r>
              <a:rPr lang="en-US" dirty="0" smtClean="0"/>
              <a:t> </a:t>
            </a:r>
            <a:endParaRPr lang="en-US" b="1" i="1" u="sng" dirty="0" smtClean="0"/>
          </a:p>
          <a:p>
            <a:pPr algn="l"/>
            <a:r>
              <a:rPr lang="en-US" dirty="0" smtClean="0"/>
              <a:t>S.S.C.              S.S.C.         S.S.C.      S.S.C.(15)</a:t>
            </a:r>
          </a:p>
          <a:p>
            <a:pPr algn="l"/>
            <a:r>
              <a:rPr lang="en-US" dirty="0" smtClean="0"/>
              <a:t>H.S.C.             H.S.C.        H.S.C.      H.S.C. (2)     23 to 25</a:t>
            </a:r>
          </a:p>
          <a:p>
            <a:pPr algn="l"/>
            <a:r>
              <a:rPr lang="en-US" dirty="0" smtClean="0"/>
              <a:t>                                                                                 years for </a:t>
            </a:r>
          </a:p>
          <a:p>
            <a:pPr algn="l"/>
            <a:r>
              <a:rPr lang="en-US" dirty="0" smtClean="0"/>
              <a:t>                                                                                 teachers</a:t>
            </a:r>
          </a:p>
          <a:p>
            <a:pPr algn="l"/>
            <a:r>
              <a:rPr lang="en-US" dirty="0" smtClean="0"/>
              <a:t>B.A.                 </a:t>
            </a:r>
            <a:r>
              <a:rPr lang="en-US" dirty="0" err="1" smtClean="0"/>
              <a:t>B.Com</a:t>
            </a:r>
            <a:r>
              <a:rPr lang="en-US" dirty="0" smtClean="0"/>
              <a:t>.      B.Sc.       B.A./</a:t>
            </a:r>
            <a:r>
              <a:rPr lang="en-US" dirty="0" err="1" smtClean="0"/>
              <a:t>B.Com</a:t>
            </a:r>
            <a:r>
              <a:rPr lang="en-US" dirty="0" smtClean="0"/>
              <a:t>./B.Sc.</a:t>
            </a:r>
          </a:p>
          <a:p>
            <a:pPr algn="l"/>
            <a:r>
              <a:rPr lang="en-US" dirty="0" smtClean="0"/>
              <a:t>B.Ed.(1)          B.Ed.          B.Ed.      </a:t>
            </a:r>
            <a:r>
              <a:rPr lang="en-US" dirty="0" err="1" smtClean="0"/>
              <a:t>B.P.Ed</a:t>
            </a:r>
            <a:r>
              <a:rPr lang="en-US" dirty="0" smtClean="0"/>
              <a:t>.(2)     </a:t>
            </a:r>
          </a:p>
          <a:p>
            <a:pPr algn="l"/>
            <a:r>
              <a:rPr lang="en-US" dirty="0" smtClean="0"/>
              <a:t>M.A.                </a:t>
            </a:r>
            <a:r>
              <a:rPr lang="en-US" dirty="0" err="1" smtClean="0"/>
              <a:t>M.Com</a:t>
            </a:r>
            <a:r>
              <a:rPr lang="en-US" dirty="0" smtClean="0"/>
              <a:t>.    M.Sc.(2)           </a:t>
            </a:r>
          </a:p>
          <a:p>
            <a:pPr algn="l"/>
            <a:endParaRPr lang="en-US"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1026" name="Picture 2" descr="D:\images.jpg"/>
          <p:cNvPicPr>
            <a:picLocks noChangeAspect="1" noChangeArrowheads="1"/>
          </p:cNvPicPr>
          <p:nvPr/>
        </p:nvPicPr>
        <p:blipFill>
          <a:blip r:embed="rId3"/>
          <a:srcRect/>
          <a:stretch>
            <a:fillRect/>
          </a:stretch>
        </p:blipFill>
        <p:spPr bwMode="auto">
          <a:xfrm>
            <a:off x="1" y="0"/>
            <a:ext cx="9144000" cy="6857999"/>
          </a:xfrm>
          <a:prstGeom prst="rect">
            <a:avLst/>
          </a:prstGeom>
          <a:noFill/>
        </p:spPr>
      </p:pic>
      <p:sp>
        <p:nvSpPr>
          <p:cNvPr id="5" name="Footer Placeholder 4"/>
          <p:cNvSpPr>
            <a:spLocks noGrp="1"/>
          </p:cNvSpPr>
          <p:nvPr>
            <p:ph type="ftr" sz="quarter" idx="11"/>
          </p:nvPr>
        </p:nvSpPr>
        <p:spPr/>
        <p:txBody>
          <a:bodyPr/>
          <a:lstStyle/>
          <a:p>
            <a:r>
              <a:rPr lang="en-US" smtClean="0"/>
              <a:t>Prepared by: Dipakbhai V.Parikh (M.9426410319)</a:t>
            </a:r>
            <a:endParaRPr lang="en-US"/>
          </a:p>
        </p:txBody>
      </p:sp>
    </p:spTree>
  </p:cSld>
  <p:clrMapOvr>
    <a:masterClrMapping/>
  </p:clrMapOvr>
  <p:transition spd="slow">
    <p:dissolve/>
    <p:sndAc>
      <p:stSnd>
        <p:snd r:embed="rId2" name="applause.wav" builtIn="1"/>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sp>
        <p:nvSpPr>
          <p:cNvPr id="5" name="Footer Placeholder 4"/>
          <p:cNvSpPr>
            <a:spLocks noGrp="1"/>
          </p:cNvSpPr>
          <p:nvPr>
            <p:ph type="ftr" sz="quarter" idx="11"/>
          </p:nvPr>
        </p:nvSpPr>
        <p:spPr/>
        <p:txBody>
          <a:bodyPr/>
          <a:lstStyle/>
          <a:p>
            <a:r>
              <a:rPr lang="en-US" smtClean="0"/>
              <a:t>Prepared by: Dipakbhai V.Parikh (M.9426410319)</a:t>
            </a:r>
            <a:endParaRPr lang="en-US"/>
          </a:p>
        </p:txBody>
      </p:sp>
      <p:pic>
        <p:nvPicPr>
          <p:cNvPr id="2050" name="Picture 2" descr="D:\papa photo\SP_A0273.jpg"/>
          <p:cNvPicPr>
            <a:picLocks noChangeAspect="1" noChangeArrowheads="1"/>
          </p:cNvPicPr>
          <p:nvPr/>
        </p:nvPicPr>
        <p:blipFill>
          <a:blip r:embed="rId3"/>
          <a:srcRect/>
          <a:stretch>
            <a:fillRect/>
          </a:stretch>
        </p:blipFill>
        <p:spPr bwMode="auto">
          <a:xfrm>
            <a:off x="6629400" y="4267200"/>
            <a:ext cx="2514600" cy="2590800"/>
          </a:xfrm>
          <a:prstGeom prst="rect">
            <a:avLst/>
          </a:prstGeom>
          <a:noFill/>
        </p:spPr>
      </p:pic>
      <p:pic>
        <p:nvPicPr>
          <p:cNvPr id="2051" name="Picture 3" descr="D:\download (1).jpg"/>
          <p:cNvPicPr>
            <a:picLocks noChangeAspect="1" noChangeArrowheads="1"/>
          </p:cNvPicPr>
          <p:nvPr/>
        </p:nvPicPr>
        <p:blipFill>
          <a:blip r:embed="rId4"/>
          <a:srcRect/>
          <a:stretch>
            <a:fillRect/>
          </a:stretch>
        </p:blipFill>
        <p:spPr bwMode="auto">
          <a:xfrm>
            <a:off x="0" y="0"/>
            <a:ext cx="9143999" cy="6858000"/>
          </a:xfrm>
          <a:prstGeom prst="rect">
            <a:avLst/>
          </a:prstGeom>
          <a:noFill/>
        </p:spPr>
      </p:pic>
      <p:pic>
        <p:nvPicPr>
          <p:cNvPr id="2052" name="Picture 4" descr="D:\papa photo\SP_A0273.jpg"/>
          <p:cNvPicPr>
            <a:picLocks noChangeAspect="1" noChangeArrowheads="1"/>
          </p:cNvPicPr>
          <p:nvPr/>
        </p:nvPicPr>
        <p:blipFill>
          <a:blip r:embed="rId3"/>
          <a:srcRect/>
          <a:stretch>
            <a:fillRect/>
          </a:stretch>
        </p:blipFill>
        <p:spPr bwMode="auto">
          <a:xfrm>
            <a:off x="7239000" y="4419600"/>
            <a:ext cx="1905000" cy="2438400"/>
          </a:xfrm>
          <a:prstGeom prst="rect">
            <a:avLst/>
          </a:prstGeom>
          <a:noFill/>
        </p:spPr>
      </p:pic>
    </p:spTree>
  </p:cSld>
  <p:clrMapOvr>
    <a:masterClrMapping/>
  </p:clrMapOvr>
  <p:transition spd="slow">
    <p:dissolve/>
    <p:sndAc>
      <p:stSnd>
        <p:snd r:embed="rId2" name="applause.wav" builtIn="1"/>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438</TotalTime>
  <Words>3742</Words>
  <Application>Microsoft Office PowerPoint</Application>
  <PresentationFormat>On-screen Show (4:3)</PresentationFormat>
  <Paragraphs>477</Paragraphs>
  <Slides>53</Slides>
  <Notes>9</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Verve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Dipak</dc:creator>
  <cp:lastModifiedBy>Dipak</cp:lastModifiedBy>
  <cp:revision>68</cp:revision>
  <dcterms:created xsi:type="dcterms:W3CDTF">2013-05-20T12:57:06Z</dcterms:created>
  <dcterms:modified xsi:type="dcterms:W3CDTF">2013-05-23T18:50:48Z</dcterms:modified>
</cp:coreProperties>
</file>